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5"/>
  </p:notesMasterIdLst>
  <p:sldIdLst>
    <p:sldId id="256" r:id="rId2"/>
    <p:sldId id="257" r:id="rId3"/>
    <p:sldId id="274" r:id="rId4"/>
    <p:sldId id="279" r:id="rId5"/>
    <p:sldId id="295" r:id="rId6"/>
    <p:sldId id="271" r:id="rId7"/>
    <p:sldId id="291" r:id="rId8"/>
    <p:sldId id="277" r:id="rId9"/>
    <p:sldId id="293" r:id="rId10"/>
    <p:sldId id="296" r:id="rId11"/>
    <p:sldId id="284" r:id="rId12"/>
    <p:sldId id="275" r:id="rId13"/>
    <p:sldId id="283" r:id="rId14"/>
    <p:sldId id="280" r:id="rId15"/>
    <p:sldId id="287" r:id="rId16"/>
    <p:sldId id="292" r:id="rId17"/>
    <p:sldId id="288" r:id="rId18"/>
    <p:sldId id="289" r:id="rId19"/>
    <p:sldId id="286" r:id="rId20"/>
    <p:sldId id="285" r:id="rId21"/>
    <p:sldId id="269" r:id="rId22"/>
    <p:sldId id="273" r:id="rId23"/>
    <p:sldId id="272" r:id="rId24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857" autoAdjust="0"/>
  </p:normalViewPr>
  <p:slideViewPr>
    <p:cSldViewPr>
      <p:cViewPr>
        <p:scale>
          <a:sx n="66" d="100"/>
          <a:sy n="66" d="100"/>
        </p:scale>
        <p:origin x="-1260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D8C7D-901B-45A8-A93A-A409E19037EA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D6DF9-4738-4CCE-A1FC-2C095B626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157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D6DF9-4738-4CCE-A1FC-2C095B6267A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38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13" Type="http://schemas.openxmlformats.org/officeDocument/2006/relationships/image" Target="../media/image13.tiff"/><Relationship Id="rId3" Type="http://schemas.openxmlformats.org/officeDocument/2006/relationships/image" Target="../media/image3.gif"/><Relationship Id="rId7" Type="http://schemas.openxmlformats.org/officeDocument/2006/relationships/image" Target="../media/image7.tiff"/><Relationship Id="rId12" Type="http://schemas.openxmlformats.org/officeDocument/2006/relationships/image" Target="../media/image12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tiff"/><Relationship Id="rId5" Type="http://schemas.openxmlformats.org/officeDocument/2006/relationships/image" Target="../media/image5.png"/><Relationship Id="rId10" Type="http://schemas.openxmlformats.org/officeDocument/2006/relationships/image" Target="../media/image10.tiff"/><Relationship Id="rId4" Type="http://schemas.openxmlformats.org/officeDocument/2006/relationships/image" Target="../media/image4.jpeg"/><Relationship Id="rId9" Type="http://schemas.openxmlformats.org/officeDocument/2006/relationships/image" Target="../media/image9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hyperlink" Target="mailto:info@avtokomtg.com" TargetMode="Externa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\\192.168.0.130\info\Презентации\Avtokom\Avtokom\fiting_a_g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9" y="4836523"/>
            <a:ext cx="1056929" cy="1056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C:\Users\алексей\Desktop\Выставка\qr-cod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787806"/>
            <a:ext cx="9429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2093"/>
          <a:stretch/>
        </p:blipFill>
        <p:spPr>
          <a:xfrm>
            <a:off x="2855178" y="1549298"/>
            <a:ext cx="5537352" cy="4276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\\192.168.0.130\info\Презентации\Avtokom\Avtokom\cover\af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540" y="486584"/>
            <a:ext cx="6299659" cy="84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\\192.168.0.130\info\Презентации\Avtokom\Avtokom\cover\bs-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20" y="1104149"/>
            <a:ext cx="3290048" cy="48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192.168.0.130\info\Презентации\Avtokom\Avtokom\logotip_AK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80" y="523933"/>
            <a:ext cx="1139431" cy="90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0962" y="5888685"/>
            <a:ext cx="5177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Изготовление и </a:t>
            </a:r>
            <a:r>
              <a:rPr lang="ru-RU" sz="2400" b="1" i="1" dirty="0" smtClean="0"/>
              <a:t>поставка </a:t>
            </a:r>
            <a:r>
              <a:rPr lang="ru-RU" sz="2400" b="1" i="1" dirty="0"/>
              <a:t>комплектующих </a:t>
            </a:r>
            <a:r>
              <a:rPr lang="ru-RU" sz="2400" b="1" i="1" dirty="0" smtClean="0"/>
              <a:t>для линий розлива</a:t>
            </a:r>
            <a:endParaRPr lang="ru-RU" sz="2400" b="1" i="1" dirty="0"/>
          </a:p>
        </p:txBody>
      </p:sp>
      <p:pic>
        <p:nvPicPr>
          <p:cNvPr id="1031" name="Picture 7" descr="\\192.168.0.130\info\Презентации\Avtokom\Avtokom\n_pn071-2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123" y="2134926"/>
            <a:ext cx="1026055" cy="866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3" name="Picture 9" descr="\\192.168.0.130\info\Презентации\Avtokom\Avtokom\newshibr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01" y="4335531"/>
            <a:ext cx="1163498" cy="1157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4" name="Picture 10" descr="\\192.168.0.130\info\Презентации\Avtokom\Avtokom\nt1-1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08" y="1658234"/>
            <a:ext cx="1112115" cy="767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 descr="\\192.168.0.130\info\Презентации\Avtokom\Avtokom\pdship.t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62" y="2746165"/>
            <a:ext cx="1099561" cy="732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5" name="Picture 11" descr="\\192.168.0.130\info\Презентации\Avtokom\Avtokom\n_st.t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123" y="3336728"/>
            <a:ext cx="1026055" cy="829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\\192.168.0.130\info\Презентации\Avtokom\Avtokom\n1_2.t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9" y="3751596"/>
            <a:ext cx="1071854" cy="757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7" name="Прямоугольник 16"/>
          <p:cNvSpPr/>
          <p:nvPr/>
        </p:nvSpPr>
        <p:spPr>
          <a:xfrm>
            <a:off x="5276693" y="6240357"/>
            <a:ext cx="2823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Footlight MT Light" panose="0204060206030A020304" pitchFamily="18" charset="0"/>
              </a:rPr>
              <a:t>www.a</a:t>
            </a:r>
            <a:r>
              <a:rPr lang="en-US" sz="2400" dirty="0">
                <a:latin typeface="Footlight MT Light" panose="0204060206030A020304" pitchFamily="18" charset="0"/>
              </a:rPr>
              <a:t>vtoko</a:t>
            </a:r>
            <a:r>
              <a:rPr lang="en-US" sz="2400" dirty="0" smtClean="0">
                <a:latin typeface="Footlight MT Light" panose="0204060206030A020304" pitchFamily="18" charset="0"/>
              </a:rPr>
              <a:t>mtg.com</a:t>
            </a:r>
            <a:endParaRPr lang="ru-RU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64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777">
        <p14:gallery dir="l"/>
      </p:transition>
    </mc:Choice>
    <mc:Fallback xmlns="">
      <p:transition spd="slow" advTm="107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5691" y="439771"/>
            <a:ext cx="4839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prstClr val="white">
                    <a:lumMod val="95000"/>
                  </a:prstClr>
                </a:solidFill>
              </a:rPr>
              <a:t>Насосное оборудование</a:t>
            </a:r>
            <a:endParaRPr lang="ru-RU" sz="200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600" y="6271200"/>
            <a:ext cx="494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solidFill>
                  <a:prstClr val="black"/>
                </a:solidFill>
              </a:rPr>
              <a:t>*Более подробную информацию вы найдете на нашем сайте:</a:t>
            </a:r>
            <a:endParaRPr lang="ru-RU" sz="1400" i="1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0000" y="616320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Footlight MT Light" panose="0204060206030A020304" pitchFamily="18" charset="0"/>
              </a:rPr>
              <a:t>www.a</a:t>
            </a:r>
            <a:r>
              <a:rPr lang="en-US" sz="2400" dirty="0">
                <a:solidFill>
                  <a:prstClr val="black"/>
                </a:solidFill>
                <a:latin typeface="Footlight MT Light" panose="0204060206030A020304" pitchFamily="18" charset="0"/>
              </a:rPr>
              <a:t>vtoko</a:t>
            </a:r>
            <a:r>
              <a:rPr lang="en-US" sz="2400" dirty="0" smtClean="0">
                <a:solidFill>
                  <a:prstClr val="black"/>
                </a:solidFill>
                <a:latin typeface="Footlight MT Light" panose="0204060206030A020304" pitchFamily="18" charset="0"/>
              </a:rPr>
              <a:t>mtg.com</a:t>
            </a:r>
            <a:endParaRPr lang="ru-RU" sz="24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1759" y="744149"/>
            <a:ext cx="87407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Еще одним </a:t>
            </a:r>
            <a:r>
              <a:rPr lang="ru-RU" dirty="0" smtClean="0">
                <a:solidFill>
                  <a:prstClr val="black"/>
                </a:solidFill>
              </a:rPr>
              <a:t>направлением </a:t>
            </a:r>
            <a:r>
              <a:rPr lang="ru-RU" dirty="0">
                <a:solidFill>
                  <a:prstClr val="black"/>
                </a:solidFill>
              </a:rPr>
              <a:t>деятельности Группы компаний «</a:t>
            </a:r>
            <a:r>
              <a:rPr lang="ru-RU" dirty="0" err="1">
                <a:solidFill>
                  <a:prstClr val="black"/>
                </a:solidFill>
              </a:rPr>
              <a:t>АвтокомТехнолоджи</a:t>
            </a:r>
            <a:r>
              <a:rPr lang="ru-RU" dirty="0">
                <a:solidFill>
                  <a:prstClr val="black"/>
                </a:solidFill>
              </a:rPr>
              <a:t>» является поставка центробежных насосов из нержавеющей стали известного китайского производителя. Насосное оборудование этой компании успешно представлено в более чем 50 странах и регионах в Европе, Северной Америке, Южной Азии.</a:t>
            </a: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5691" y="2124591"/>
            <a:ext cx="458622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В ассортимент предлагаемой продукции входят насосы различных типов:  погружные, вертикальные, циркуляционные, шламовые, консольные и консольно-моноблочные, </a:t>
            </a:r>
            <a:r>
              <a:rPr lang="ru-RU" dirty="0" smtClean="0">
                <a:solidFill>
                  <a:prstClr val="black"/>
                </a:solidFill>
              </a:rPr>
              <a:t>одноступенчатые </a:t>
            </a:r>
            <a:r>
              <a:rPr lang="ru-RU" dirty="0">
                <a:solidFill>
                  <a:prstClr val="black"/>
                </a:solidFill>
              </a:rPr>
              <a:t>и многоступенчатые </a:t>
            </a:r>
            <a:r>
              <a:rPr lang="ru-RU" dirty="0" smtClean="0">
                <a:solidFill>
                  <a:prstClr val="black"/>
                </a:solidFill>
              </a:rPr>
              <a:t>и т.д</a:t>
            </a:r>
            <a:r>
              <a:rPr lang="ru-RU" dirty="0">
                <a:solidFill>
                  <a:prstClr val="black"/>
                </a:solidFill>
              </a:rPr>
              <a:t>. </a:t>
            </a:r>
            <a:r>
              <a:rPr lang="ru-RU" dirty="0" smtClean="0">
                <a:solidFill>
                  <a:prstClr val="black"/>
                </a:solidFill>
              </a:rPr>
              <a:t/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Данные </a:t>
            </a:r>
            <a:r>
              <a:rPr lang="ru-RU" dirty="0">
                <a:solidFill>
                  <a:prstClr val="black"/>
                </a:solidFill>
              </a:rPr>
              <a:t>насосы имеют широкий спектр применения в системах водоснабжения, водоочистки, водоотведения, отопления, в производственных и непроизводственных сферах.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5691" y="5203283"/>
            <a:ext cx="86467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Насосное оборудование, которое мы представляем, является качественной альтернативой продукции таких компаний как </a:t>
            </a:r>
            <a:r>
              <a:rPr lang="ru-RU" dirty="0" err="1"/>
              <a:t>Grundfos</a:t>
            </a:r>
            <a:r>
              <a:rPr lang="ru-RU" dirty="0"/>
              <a:t>, KSB, </a:t>
            </a:r>
            <a:r>
              <a:rPr lang="ru-RU" dirty="0" err="1"/>
              <a:t>Hilge</a:t>
            </a:r>
            <a:r>
              <a:rPr lang="ru-RU" dirty="0"/>
              <a:t>, </a:t>
            </a:r>
            <a:r>
              <a:rPr lang="ru-RU" dirty="0" err="1"/>
              <a:t>Alfa</a:t>
            </a:r>
            <a:r>
              <a:rPr lang="ru-RU" dirty="0"/>
              <a:t> </a:t>
            </a:r>
            <a:r>
              <a:rPr lang="ru-RU" dirty="0" err="1"/>
              <a:t>Laval</a:t>
            </a:r>
            <a:r>
              <a:rPr lang="ru-RU" dirty="0"/>
              <a:t>, APV, </a:t>
            </a:r>
            <a:r>
              <a:rPr lang="ru-RU" dirty="0" err="1"/>
              <a:t>Wilo</a:t>
            </a:r>
            <a:r>
              <a:rPr lang="ru-RU" dirty="0"/>
              <a:t>, </a:t>
            </a:r>
            <a:r>
              <a:rPr lang="ru-RU" dirty="0" err="1"/>
              <a:t>Fristam</a:t>
            </a:r>
            <a:r>
              <a:rPr lang="ru-RU" dirty="0"/>
              <a:t>, </a:t>
            </a:r>
            <a:r>
              <a:rPr lang="ru-RU" dirty="0" err="1"/>
              <a:t>Ebara</a:t>
            </a:r>
            <a:r>
              <a:rPr lang="ru-RU" dirty="0"/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07" y="2071475"/>
            <a:ext cx="3567482" cy="3131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35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47">
        <p14:gallery dir="l"/>
      </p:transition>
    </mc:Choice>
    <mc:Fallback xmlns="">
      <p:transition spd="slow" advTm="108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033778" y="692696"/>
            <a:ext cx="7128792" cy="648072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Контроль качества</a:t>
            </a:r>
            <a:endParaRPr lang="ru-RU" sz="36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1700808"/>
            <a:ext cx="363115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При </a:t>
            </a:r>
            <a:r>
              <a:rPr lang="ru-RU" dirty="0"/>
              <a:t>изготовлении запчастей </a:t>
            </a:r>
            <a:r>
              <a:rPr lang="ru-RU" dirty="0" smtClean="0"/>
              <a:t>и комплектующих, </a:t>
            </a:r>
            <a:br>
              <a:rPr lang="ru-RU" dirty="0" smtClean="0"/>
            </a:br>
            <a:r>
              <a:rPr lang="ru-RU" dirty="0" smtClean="0"/>
              <a:t>ГК «</a:t>
            </a:r>
            <a:r>
              <a:rPr lang="ru-RU" dirty="0" err="1" smtClean="0"/>
              <a:t>АвтокомТехнолоджи</a:t>
            </a:r>
            <a:r>
              <a:rPr lang="ru-RU" dirty="0" smtClean="0"/>
              <a:t>» использует </a:t>
            </a:r>
            <a:r>
              <a:rPr lang="ru-RU" dirty="0"/>
              <a:t>только </a:t>
            </a:r>
            <a:r>
              <a:rPr lang="ru-RU" dirty="0" smtClean="0"/>
              <a:t>материалы наилучшего </a:t>
            </a:r>
            <a:r>
              <a:rPr lang="ru-RU" dirty="0"/>
              <a:t>качества.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Все </a:t>
            </a:r>
            <a:r>
              <a:rPr lang="ru-RU" dirty="0"/>
              <a:t>они проходят испытания в нашей лаборатории. </a:t>
            </a:r>
            <a:endParaRPr lang="ru-RU" dirty="0" smtClean="0"/>
          </a:p>
          <a:p>
            <a:r>
              <a:rPr lang="ru-RU" dirty="0" smtClean="0"/>
              <a:t>Благодаря </a:t>
            </a:r>
            <a:r>
              <a:rPr lang="ru-RU" dirty="0"/>
              <a:t>этому наши технические специалисты могут подобрать материал под любые условия работы, тем самым увеличить срок эксплуатации </a:t>
            </a:r>
            <a:r>
              <a:rPr lang="ru-RU" dirty="0" smtClean="0"/>
              <a:t>изделий, обеспечить стабильную работу оборудования и снизить количество аварийных остановок.</a:t>
            </a:r>
            <a:endParaRPr lang="ru-RU" dirty="0"/>
          </a:p>
        </p:txBody>
      </p:sp>
      <p:pic>
        <p:nvPicPr>
          <p:cNvPr id="4098" name="Picture 2" descr="\\192.168.0.130\info\фото\Лаборатория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25235"/>
            <a:ext cx="1922648" cy="1440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\\192.168.0.130\info\фото\Лаборатория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109" y="3846170"/>
            <a:ext cx="1958955" cy="1400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5938380" y="616320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Footlight MT Light" panose="0204060206030A020304" pitchFamily="18" charset="0"/>
              </a:rPr>
              <a:t>www.a</a:t>
            </a:r>
            <a:r>
              <a:rPr lang="en-US" sz="2400" dirty="0">
                <a:latin typeface="Footlight MT Light" panose="0204060206030A020304" pitchFamily="18" charset="0"/>
              </a:rPr>
              <a:t>vtoko</a:t>
            </a:r>
            <a:r>
              <a:rPr lang="en-US" sz="2400" dirty="0" smtClean="0">
                <a:latin typeface="Footlight MT Light" panose="0204060206030A020304" pitchFamily="18" charset="0"/>
              </a:rPr>
              <a:t>mtg.com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699295"/>
            <a:ext cx="2370764" cy="1778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29" y="2865695"/>
            <a:ext cx="2520280" cy="1960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717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037">
        <p14:gallery dir="l"/>
      </p:transition>
    </mc:Choice>
    <mc:Fallback xmlns="">
      <p:transition spd="slow" advTm="110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058193" y="534190"/>
            <a:ext cx="7128792" cy="648072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</a:t>
            </a:r>
            <a:r>
              <a:rPr lang="ru-RU" sz="36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ертификаты</a:t>
            </a:r>
            <a:endParaRPr lang="ru-RU" sz="36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069" y="1204355"/>
            <a:ext cx="1571331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3562438"/>
            <a:ext cx="1560667" cy="220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4813" y="1201179"/>
            <a:ext cx="1587848" cy="227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500" y="3552501"/>
            <a:ext cx="1573200" cy="221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5368" y="3540381"/>
            <a:ext cx="1446738" cy="224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5850" y="1200439"/>
            <a:ext cx="1584237" cy="226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8392" y="1197264"/>
            <a:ext cx="3273800" cy="463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79512" y="5838363"/>
            <a:ext cx="6186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/>
              <a:t>   </a:t>
            </a:r>
            <a:r>
              <a:rPr lang="ru-RU" sz="1200" dirty="0"/>
              <a:t>Все изделия, изготовленные ГК «</a:t>
            </a:r>
            <a:r>
              <a:rPr lang="ru-RU" sz="1200" dirty="0" err="1"/>
              <a:t>АвтокомТехнолоджи</a:t>
            </a:r>
            <a:r>
              <a:rPr lang="ru-RU" sz="1200" dirty="0" smtClean="0"/>
              <a:t>», </a:t>
            </a:r>
            <a:r>
              <a:rPr lang="ru-RU" sz="1200" dirty="0"/>
              <a:t>прошли лабораторные испытания, сертификацию, контроль качества, и с успехом применяются в пищевой промышленности на импортном оборудовании фирм </a:t>
            </a:r>
            <a:r>
              <a:rPr lang="ru-RU" sz="1200" dirty="0" err="1"/>
              <a:t>Krones</a:t>
            </a:r>
            <a:r>
              <a:rPr lang="ru-RU" sz="1200" dirty="0"/>
              <a:t>, KHS, </a:t>
            </a:r>
            <a:r>
              <a:rPr lang="ru-RU" sz="1200" dirty="0" err="1"/>
              <a:t>Sidel</a:t>
            </a:r>
            <a:r>
              <a:rPr lang="ru-RU" sz="1200" dirty="0"/>
              <a:t>, </a:t>
            </a:r>
            <a:r>
              <a:rPr lang="ru-RU" sz="1200" dirty="0" err="1"/>
              <a:t>Alfa</a:t>
            </a:r>
            <a:r>
              <a:rPr lang="ru-RU" sz="1200" dirty="0"/>
              <a:t> </a:t>
            </a:r>
            <a:r>
              <a:rPr lang="ru-RU" sz="1200" dirty="0" err="1"/>
              <a:t>Laval</a:t>
            </a:r>
            <a:r>
              <a:rPr lang="ru-RU" sz="1200" dirty="0" smtClean="0"/>
              <a:t>,</a:t>
            </a:r>
            <a:br>
              <a:rPr lang="ru-RU" sz="1200" dirty="0" smtClean="0"/>
            </a:br>
            <a:r>
              <a:rPr lang="ru-RU" sz="1200" dirty="0" smtClean="0"/>
              <a:t>SIG</a:t>
            </a:r>
            <a:r>
              <a:rPr lang="ru-RU" sz="1200" dirty="0"/>
              <a:t>, </a:t>
            </a:r>
            <a:r>
              <a:rPr lang="ru-RU" sz="1200" dirty="0" err="1"/>
              <a:t>Tetra</a:t>
            </a:r>
            <a:r>
              <a:rPr lang="ru-RU" sz="1200" dirty="0"/>
              <a:t> </a:t>
            </a:r>
            <a:r>
              <a:rPr lang="ru-RU" sz="1200" dirty="0" err="1"/>
              <a:t>Pak</a:t>
            </a:r>
            <a:r>
              <a:rPr lang="ru-RU" sz="1200" dirty="0"/>
              <a:t>, </a:t>
            </a:r>
            <a:r>
              <a:rPr lang="ru-RU" sz="1200" dirty="0" err="1"/>
              <a:t>Sipa</a:t>
            </a:r>
            <a:r>
              <a:rPr lang="ru-RU" sz="1200" dirty="0"/>
              <a:t> (</a:t>
            </a:r>
            <a:r>
              <a:rPr lang="ru-RU" sz="1200" dirty="0" err="1"/>
              <a:t>Berchi</a:t>
            </a:r>
            <a:r>
              <a:rPr lang="ru-RU" sz="1200" dirty="0"/>
              <a:t> </a:t>
            </a:r>
            <a:r>
              <a:rPr lang="ru-RU" sz="1200" dirty="0" err="1"/>
              <a:t>Group</a:t>
            </a:r>
            <a:r>
              <a:rPr lang="ru-RU" sz="1200" dirty="0"/>
              <a:t>)</a:t>
            </a:r>
            <a:endParaRPr lang="ru-RU" sz="1200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40000" y="616320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Footlight MT Light" panose="0204060206030A020304" pitchFamily="18" charset="0"/>
              </a:rPr>
              <a:t>www.a</a:t>
            </a:r>
            <a:r>
              <a:rPr lang="en-US" sz="2400" dirty="0">
                <a:latin typeface="Footlight MT Light" panose="0204060206030A020304" pitchFamily="18" charset="0"/>
              </a:rPr>
              <a:t>vtoko</a:t>
            </a:r>
            <a:r>
              <a:rPr lang="en-US" sz="2400" dirty="0" smtClean="0">
                <a:latin typeface="Footlight MT Light" panose="0204060206030A020304" pitchFamily="18" charset="0"/>
              </a:rPr>
              <a:t>mtg.com</a:t>
            </a:r>
            <a:endParaRPr lang="ru-RU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6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953">
        <p14:gallery dir="l"/>
      </p:transition>
    </mc:Choice>
    <mc:Fallback xmlns="">
      <p:transition spd="slow" advTm="109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9588" y="6271200"/>
            <a:ext cx="494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*Более подробную информацию вы найдете на нашем сайте:</a:t>
            </a:r>
            <a:endParaRPr lang="ru-RU" sz="1400" i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52032" y="836712"/>
            <a:ext cx="7128792" cy="648072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Поставка запасных частей и комплектующих </a:t>
            </a:r>
          </a:p>
          <a:p>
            <a:pPr algn="ctr"/>
            <a:r>
              <a:rPr lang="ru-RU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Европейских производителей</a:t>
            </a:r>
            <a:endParaRPr lang="ru-RU" sz="20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146" name="Picture 2" descr="D:\Загрузки\Новая папка (2)\fdfac1549b414389a3f514ca36b3b7bf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72" y="2158605"/>
            <a:ext cx="3992412" cy="2244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4483721" y="2159746"/>
            <a:ext cx="44087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Группа компаний «</a:t>
            </a:r>
            <a:r>
              <a:rPr lang="ru-RU" dirty="0" err="1" smtClean="0"/>
              <a:t>АвтокомТехнолоджи</a:t>
            </a:r>
            <a:r>
              <a:rPr lang="ru-RU" dirty="0"/>
              <a:t>»</a:t>
            </a:r>
            <a:br>
              <a:rPr lang="ru-RU" dirty="0"/>
            </a:br>
            <a:r>
              <a:rPr lang="ru-RU" dirty="0" smtClean="0"/>
              <a:t>осуществляет </a:t>
            </a:r>
            <a:r>
              <a:rPr lang="ru-RU" dirty="0"/>
              <a:t>поставку запчастей и комплектующих для оборудования пищевой промышленности европейских производителей. Благодаря налаженным и  устоявшимся партнерским отношениям, мы имеем возможность предлагать как оригинал, так и аналог, в зависимости от желаний и возможностей заказчика.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40152" y="616320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Footlight MT Light" panose="0204060206030A020304" pitchFamily="18" charset="0"/>
              </a:rPr>
              <a:t>www.a</a:t>
            </a:r>
            <a:r>
              <a:rPr lang="en-US" sz="2400" dirty="0">
                <a:latin typeface="Footlight MT Light" panose="0204060206030A020304" pitchFamily="18" charset="0"/>
              </a:rPr>
              <a:t>vtoko</a:t>
            </a:r>
            <a:r>
              <a:rPr lang="en-US" sz="2400" dirty="0" smtClean="0">
                <a:latin typeface="Footlight MT Light" panose="0204060206030A020304" pitchFamily="18" charset="0"/>
              </a:rPr>
              <a:t>mtg.com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pic>
        <p:nvPicPr>
          <p:cNvPr id="8" name="Picture 4" descr="\\192.168.0.130\info\Презентации\Avtokom\Avtokom\logotip_AK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8698">
            <a:off x="1205824" y="3424487"/>
            <a:ext cx="539032" cy="428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94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938">
        <p14:gallery dir="l"/>
      </p:transition>
    </mc:Choice>
    <mc:Fallback xmlns="">
      <p:transition spd="slow" advTm="109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943251" y="548680"/>
            <a:ext cx="7128792" cy="648072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Расширяя границы</a:t>
            </a:r>
            <a:endParaRPr lang="ru-RU" sz="36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4007" y="1628798"/>
            <a:ext cx="429446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/>
              <a:t>Группа компаний </a:t>
            </a:r>
            <a:r>
              <a:rPr lang="ru-RU" sz="1700" dirty="0"/>
              <a:t>«АвтокомТехнолоджи» осваивает новые горизонты. </a:t>
            </a:r>
            <a:endParaRPr lang="ru-RU" sz="1700" dirty="0" smtClean="0"/>
          </a:p>
          <a:p>
            <a:r>
              <a:rPr lang="ru-RU" sz="1700" dirty="0" smtClean="0"/>
              <a:t>Мы </a:t>
            </a:r>
            <a:r>
              <a:rPr lang="ru-RU" sz="1700" dirty="0"/>
              <a:t>теперь осуществляем поставку и монтаж оборудования </a:t>
            </a:r>
            <a:r>
              <a:rPr lang="ru-RU" sz="1700" dirty="0" smtClean="0"/>
              <a:t>линий розлива </a:t>
            </a:r>
            <a:r>
              <a:rPr lang="ru-RU" sz="1700" dirty="0"/>
              <a:t>европейских </a:t>
            </a:r>
            <a:r>
              <a:rPr lang="ru-RU" sz="1700" dirty="0" smtClean="0"/>
              <a:t>фирм–производителей, в </a:t>
            </a:r>
            <a:r>
              <a:rPr lang="ru-RU" sz="1700" dirty="0"/>
              <a:t>том числе </a:t>
            </a:r>
            <a:r>
              <a:rPr lang="ru-RU" sz="1700" dirty="0" smtClean="0"/>
              <a:t>и бюджетных</a:t>
            </a:r>
            <a:r>
              <a:rPr lang="ru-RU" sz="1700" dirty="0"/>
              <a:t>, как в комплексе, так и отдельные единицы. Все поставляемое оборудование сопровождается гарантийным и сервисным обслуживанием с использованием запчастей и комплектующих собственного производства.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9028" y="4810507"/>
            <a:ext cx="791602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/>
              <a:t>Так же мы готовы предложить сервисное обслуживание уже имеющихся линий розлива на Вашем предприятии. Комплексный подход в решении поставленных задач позволяет найти наиболее подходящее для Вас решение, как с технической, так и с финансовой стороны.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588" y="6271200"/>
            <a:ext cx="494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*Более подробную информацию вы найдете на нашем сайте:</a:t>
            </a:r>
            <a:endParaRPr lang="ru-RU" sz="14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40000" y="616320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Footlight MT Light" panose="0204060206030A020304" pitchFamily="18" charset="0"/>
              </a:rPr>
              <a:t>www.a</a:t>
            </a:r>
            <a:r>
              <a:rPr lang="en-US" sz="2400" dirty="0">
                <a:latin typeface="Footlight MT Light" panose="0204060206030A020304" pitchFamily="18" charset="0"/>
              </a:rPr>
              <a:t>vtoko</a:t>
            </a:r>
            <a:r>
              <a:rPr lang="en-US" sz="2400" dirty="0" smtClean="0">
                <a:latin typeface="Footlight MT Light" panose="0204060206030A020304" pitchFamily="18" charset="0"/>
              </a:rPr>
              <a:t>mtg.com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pic>
        <p:nvPicPr>
          <p:cNvPr id="1026" name="Picture 2" descr="\\192.168.0.130\info\Презентации\Avtokom\Avtokom\cover\lini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31" y="1502499"/>
            <a:ext cx="4126861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1158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117">
        <p14:gallery dir="l"/>
      </p:transition>
    </mc:Choice>
    <mc:Fallback xmlns="">
      <p:transition spd="slow" advTm="111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943251" y="548680"/>
            <a:ext cx="7128792" cy="648072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Обслуживание и ремонт линий розлива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22108" y="1575951"/>
            <a:ext cx="429446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Важнейшим критерием бесперебойного функционирования производства, является надежная работа оборудования, профессиональный монтаж которого должен выполняться в соответствии с технологическим проектом и инструкциями производителя, с учетом обязательных норм и требований.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Группа </a:t>
            </a:r>
            <a:r>
              <a:rPr lang="ru-RU" sz="1600" dirty="0"/>
              <a:t>компаний «</a:t>
            </a:r>
            <a:r>
              <a:rPr lang="ru-RU" sz="1600" dirty="0" err="1"/>
              <a:t>АвтокомТехнолоджи</a:t>
            </a:r>
            <a:r>
              <a:rPr lang="ru-RU" sz="1600" dirty="0"/>
              <a:t>» предлагает квалифицированную помощь в проведении аудита и сервисного обслуживания оборудования пищевой промышленности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79588" y="6271200"/>
            <a:ext cx="494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*Более подробную информацию вы найдете на нашем сайте:</a:t>
            </a:r>
            <a:endParaRPr lang="ru-RU" sz="14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40000" y="616320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Footlight MT Light" panose="0204060206030A020304" pitchFamily="18" charset="0"/>
              </a:rPr>
              <a:t>www.a</a:t>
            </a:r>
            <a:r>
              <a:rPr lang="en-US" sz="2400" dirty="0">
                <a:latin typeface="Footlight MT Light" panose="0204060206030A020304" pitchFamily="18" charset="0"/>
              </a:rPr>
              <a:t>vtoko</a:t>
            </a:r>
            <a:r>
              <a:rPr lang="en-US" sz="2400" dirty="0" smtClean="0">
                <a:latin typeface="Footlight MT Light" panose="0204060206030A020304" pitchFamily="18" charset="0"/>
              </a:rPr>
              <a:t>mtg.com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90" y="1484784"/>
            <a:ext cx="3881586" cy="3245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Прямоугольник 9"/>
          <p:cNvSpPr/>
          <p:nvPr/>
        </p:nvSpPr>
        <p:spPr>
          <a:xfrm>
            <a:off x="329028" y="4797152"/>
            <a:ext cx="79160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Наши специалисты готовы провести ТО и ППР с целью заблаговременного выявления и устранения проблем в работе оборудования.</a:t>
            </a:r>
          </a:p>
          <a:p>
            <a:r>
              <a:rPr lang="ru-RU" sz="1600" dirty="0"/>
              <a:t>Помимо этого мы осуществляем обучение и консультацию сотрудников вашего предприятия по вопросам правильной эксплуатации оборудования, что тоже может существенно сократить сбои в работе технологического оборудования.</a:t>
            </a:r>
          </a:p>
        </p:txBody>
      </p:sp>
    </p:spTree>
    <p:extLst>
      <p:ext uri="{BB962C8B-B14F-4D97-AF65-F5344CB8AC3E}">
        <p14:creationId xmlns:p14="http://schemas.microsoft.com/office/powerpoint/2010/main" val="320838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117">
        <p14:gallery dir="l"/>
      </p:transition>
    </mc:Choice>
    <mc:Fallback xmlns="">
      <p:transition spd="slow" advTm="111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943251" y="548680"/>
            <a:ext cx="7128792" cy="648072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Проектирование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91880" y="1268760"/>
            <a:ext cx="51845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Проектирование это  процесс создания </a:t>
            </a:r>
            <a:r>
              <a:rPr lang="ru-RU" sz="1600" dirty="0" smtClean="0"/>
              <a:t>прототипа</a:t>
            </a:r>
            <a:r>
              <a:rPr lang="ru-RU" sz="1600" dirty="0"/>
              <a:t>, прообраза предполагаемого или возможного объекта строительства.</a:t>
            </a:r>
          </a:p>
          <a:p>
            <a:r>
              <a:rPr lang="ru-RU" sz="1600" dirty="0"/>
              <a:t>В процессе проектирования выполняются технические и экономические расчёты, схемы, графики, пояснительные записки, сметы, калькуляции и описания.</a:t>
            </a:r>
          </a:p>
          <a:p>
            <a:r>
              <a:rPr lang="ru-RU" sz="1600" dirty="0"/>
              <a:t> </a:t>
            </a:r>
            <a:r>
              <a:rPr lang="ru-RU" sz="1600" dirty="0" smtClean="0"/>
              <a:t>ГК «</a:t>
            </a:r>
            <a:r>
              <a:rPr lang="ru-RU" sz="1600" dirty="0" err="1" smtClean="0"/>
              <a:t>АвтокомТехнолоджи</a:t>
            </a:r>
            <a:r>
              <a:rPr lang="ru-RU" sz="1600" dirty="0" smtClean="0"/>
              <a:t>» предлагает </a:t>
            </a:r>
            <a:r>
              <a:rPr lang="ru-RU" sz="1600" dirty="0"/>
              <a:t>квалифицированную  помощь в разработке проектной документации, оптимизации  организации рабочего  пространства, обеспечении поточности производства с соблюдением действующих строительных и санитарных норм, подборе необходимого высокопроизводительного оборудования.</a:t>
            </a:r>
          </a:p>
          <a:p>
            <a:r>
              <a:rPr lang="ru-RU" sz="1600" dirty="0"/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588" y="6271200"/>
            <a:ext cx="494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*Более подробную информацию вы найдете на нашем сайте:</a:t>
            </a:r>
            <a:endParaRPr lang="ru-RU" sz="14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40000" y="616320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Footlight MT Light" panose="0204060206030A020304" pitchFamily="18" charset="0"/>
              </a:rPr>
              <a:t>www.a</a:t>
            </a:r>
            <a:r>
              <a:rPr lang="en-US" sz="2400" dirty="0">
                <a:latin typeface="Footlight MT Light" panose="0204060206030A020304" pitchFamily="18" charset="0"/>
              </a:rPr>
              <a:t>vtoko</a:t>
            </a:r>
            <a:r>
              <a:rPr lang="en-US" sz="2400" dirty="0" smtClean="0">
                <a:latin typeface="Footlight MT Light" panose="0204060206030A020304" pitchFamily="18" charset="0"/>
              </a:rPr>
              <a:t>mtg.com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1488" y="4797152"/>
            <a:ext cx="84518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 Высокий профессионализм </a:t>
            </a:r>
            <a:r>
              <a:rPr lang="ru-RU" sz="1600" dirty="0" smtClean="0"/>
              <a:t>специалистов, ответственность </a:t>
            </a:r>
            <a:r>
              <a:rPr lang="ru-RU" sz="1600" dirty="0"/>
              <a:t>за принятые обязательства, согласованность действий, а также использование самого современного программного обеспечения и передовых технологий гарантируют высокое качество выпускаемой документации при максимально сжатых сроках</a:t>
            </a:r>
            <a:r>
              <a:rPr lang="ru-RU" sz="1600" dirty="0" smtClean="0"/>
              <a:t>.</a:t>
            </a:r>
          </a:p>
          <a:p>
            <a:r>
              <a:rPr lang="ru-RU" sz="1600" dirty="0"/>
              <a:t>Мы поможем Вам  реализовать самые смелые архитектурные и технологические </a:t>
            </a:r>
            <a:r>
              <a:rPr lang="ru-RU" sz="1600" dirty="0" smtClean="0"/>
              <a:t>замыслы.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97" y="1412776"/>
            <a:ext cx="3135083" cy="1540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13" y="3161586"/>
            <a:ext cx="2328450" cy="1344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687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117">
        <p14:gallery dir="l"/>
      </p:transition>
    </mc:Choice>
    <mc:Fallback xmlns="">
      <p:transition spd="slow" advTm="111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943251" y="476672"/>
            <a:ext cx="7128792" cy="648072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Строительно-монтажные работы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08683" y="1416546"/>
            <a:ext cx="5055805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/>
              <a:t>  </a:t>
            </a:r>
            <a:r>
              <a:rPr lang="ru-RU" sz="1600" dirty="0"/>
              <a:t>Планирование строительно-монтажных работ (</a:t>
            </a:r>
            <a:r>
              <a:rPr lang="ru-RU" sz="1600" dirty="0" smtClean="0"/>
              <a:t>СМР) важнейший </a:t>
            </a:r>
            <a:r>
              <a:rPr lang="ru-RU" sz="1600" dirty="0"/>
              <a:t>этап строительства.</a:t>
            </a:r>
          </a:p>
          <a:p>
            <a:r>
              <a:rPr lang="ru-RU" sz="1600" dirty="0"/>
              <a:t>Именно в этот период подбираются оптимальные технологии, разрабатываются календарные планы и графики, определяются сроки этапов строительства, закладывается материально-техническое оснащение, и как следствие, рассчитывается бюджет.</a:t>
            </a:r>
          </a:p>
          <a:p>
            <a:r>
              <a:rPr lang="ru-RU" sz="1600" dirty="0"/>
              <a:t>Планирование СМР облегчает процесс управления, организации и ведения строительства, исключает недопонимание Заказчиков, Подрядчиков, Инвесторов, координирует действия всех участников строительства и является гарантом успешной реализации проекта.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9028" y="4653136"/>
            <a:ext cx="79160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Группа компаний «</a:t>
            </a:r>
            <a:r>
              <a:rPr lang="ru-RU" sz="1600" dirty="0" err="1"/>
              <a:t>АвтокомТехнолоджи</a:t>
            </a:r>
            <a:r>
              <a:rPr lang="ru-RU" sz="1600" dirty="0"/>
              <a:t>» имеет не только квалифицированных специалистов, но и собственный полигон для изготовления любых строительных конструкций с последующим их монтажом на объекте.</a:t>
            </a:r>
          </a:p>
          <a:p>
            <a:r>
              <a:rPr lang="ru-RU" sz="1600" dirty="0"/>
              <a:t>Кроме того, наша компания имеет свой парк строительной техники и оборудования.</a:t>
            </a:r>
          </a:p>
          <a:p>
            <a:r>
              <a:rPr lang="ru-RU" sz="1600" dirty="0"/>
              <a:t>Все это позволяет избежать нежелательных для Заказчика простоев в реализации проекта и выполнении всего строительно-монтажного цикла.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588" y="6271200"/>
            <a:ext cx="494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*Более подробную информацию вы найдете на нашем сайте:</a:t>
            </a:r>
            <a:endParaRPr lang="ru-RU" sz="14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40000" y="616320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Footlight MT Light" panose="0204060206030A020304" pitchFamily="18" charset="0"/>
              </a:rPr>
              <a:t>www.a</a:t>
            </a:r>
            <a:r>
              <a:rPr lang="en-US" sz="2400" dirty="0">
                <a:latin typeface="Footlight MT Light" panose="0204060206030A020304" pitchFamily="18" charset="0"/>
              </a:rPr>
              <a:t>vtoko</a:t>
            </a:r>
            <a:r>
              <a:rPr lang="en-US" sz="2400" dirty="0" smtClean="0">
                <a:latin typeface="Footlight MT Light" panose="0204060206030A020304" pitchFamily="18" charset="0"/>
              </a:rPr>
              <a:t>mtg.com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118" y="1556792"/>
            <a:ext cx="3442802" cy="2946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422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117">
        <p14:gallery dir="l"/>
      </p:transition>
    </mc:Choice>
    <mc:Fallback xmlns="">
      <p:transition spd="slow" advTm="111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943251" y="476672"/>
            <a:ext cx="7128792" cy="648072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>
                <a:solidFill>
                  <a:schemeClr val="tx1"/>
                </a:solidFill>
              </a:rPr>
              <a:t>Консигнационный склад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39952" y="2348880"/>
            <a:ext cx="468052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Группа компаний </a:t>
            </a:r>
            <a:r>
              <a:rPr lang="ru-RU" sz="1600" dirty="0" err="1" smtClean="0"/>
              <a:t>АвтокомТехнолоджи</a:t>
            </a:r>
            <a:r>
              <a:rPr lang="ru-RU" sz="1600" dirty="0" smtClean="0"/>
              <a:t>»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dirty="0" smtClean="0"/>
              <a:t>предлагает </a:t>
            </a:r>
            <a:r>
              <a:rPr lang="ru-RU" sz="1600" dirty="0"/>
              <a:t>услугу консигнационного склада по полному ассортименту запасных частей для пищевого оборудования.</a:t>
            </a:r>
          </a:p>
          <a:p>
            <a:r>
              <a:rPr lang="ru-RU" sz="1600" dirty="0"/>
              <a:t>Благодаря этому вы получите:</a:t>
            </a:r>
          </a:p>
          <a:p>
            <a:r>
              <a:rPr lang="ru-RU" sz="1600" dirty="0"/>
              <a:t>- Фиксирование цен на определенный период времени;</a:t>
            </a:r>
          </a:p>
          <a:p>
            <a:r>
              <a:rPr lang="ru-RU" sz="1600" dirty="0"/>
              <a:t>- Готовность товара к отгрузке при каждом запросе;</a:t>
            </a:r>
          </a:p>
          <a:p>
            <a:r>
              <a:rPr lang="ru-RU" sz="1600" dirty="0"/>
              <a:t>- Доставка до склада Заказчика до одной недели;</a:t>
            </a:r>
          </a:p>
          <a:p>
            <a:r>
              <a:rPr lang="ru-RU" sz="1600" dirty="0"/>
              <a:t>- Заказчик в свою очередь может полностью отказаться от содержания собственных складских остатков.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44403" y="1268760"/>
            <a:ext cx="79160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Организация консигнационных складов на территории поставщика является наиболее популярным решением задач по сокращению сроков поставки и контролю качества поставляемых запчастей, организации планирования закупок и ремонтов без простоев технологического оборудования.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588" y="6271200"/>
            <a:ext cx="494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*Более подробную информацию вы найдете на нашем сайте:</a:t>
            </a:r>
            <a:endParaRPr lang="ru-RU" sz="14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40000" y="616320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Footlight MT Light" panose="0204060206030A020304" pitchFamily="18" charset="0"/>
              </a:rPr>
              <a:t>www.a</a:t>
            </a:r>
            <a:r>
              <a:rPr lang="en-US" sz="2400" dirty="0">
                <a:latin typeface="Footlight MT Light" panose="0204060206030A020304" pitchFamily="18" charset="0"/>
              </a:rPr>
              <a:t>vtoko</a:t>
            </a:r>
            <a:r>
              <a:rPr lang="en-US" sz="2400" dirty="0" smtClean="0">
                <a:latin typeface="Footlight MT Light" panose="0204060206030A020304" pitchFamily="18" charset="0"/>
              </a:rPr>
              <a:t>mtg.com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619332"/>
            <a:ext cx="3556267" cy="266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9373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117">
        <p14:gallery dir="l"/>
      </p:transition>
    </mc:Choice>
    <mc:Fallback xmlns="">
      <p:transition spd="slow" advTm="111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лексей\Desktop\карта_1\Pag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25" y="771013"/>
            <a:ext cx="7943525" cy="5617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1070992" y="573485"/>
            <a:ext cx="7128792" cy="648072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География поставок</a:t>
            </a:r>
            <a:endParaRPr lang="ru-RU" sz="28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1973" y="5873964"/>
            <a:ext cx="5796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/>
              <a:t>Мы осуществляем поставку по всей территории Российской Федерации и стран СНГ.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40000" y="616320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Footlight MT Light" panose="0204060206030A020304" pitchFamily="18" charset="0"/>
              </a:rPr>
              <a:t>www.a</a:t>
            </a:r>
            <a:r>
              <a:rPr lang="en-US" sz="2400" dirty="0">
                <a:latin typeface="Footlight MT Light" panose="0204060206030A020304" pitchFamily="18" charset="0"/>
              </a:rPr>
              <a:t>vtoko</a:t>
            </a:r>
            <a:r>
              <a:rPr lang="en-US" sz="2400" dirty="0" smtClean="0">
                <a:latin typeface="Footlight MT Light" panose="0204060206030A020304" pitchFamily="18" charset="0"/>
              </a:rPr>
              <a:t>mtg.com</a:t>
            </a:r>
            <a:endParaRPr lang="ru-RU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05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58">
        <p14:gallery dir="l"/>
      </p:transition>
    </mc:Choice>
    <mc:Fallback xmlns="">
      <p:transition spd="slow" advTm="108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175846"/>
            <a:ext cx="87849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       Группа компаний </a:t>
            </a:r>
            <a:r>
              <a:rPr lang="ru-RU" sz="1600" b="1" dirty="0"/>
              <a:t>«</a:t>
            </a:r>
            <a:r>
              <a:rPr lang="ru-RU" sz="1600" b="1" dirty="0" err="1"/>
              <a:t>АвтокомТехнолоджи</a:t>
            </a:r>
            <a:r>
              <a:rPr lang="ru-RU" sz="1600" b="1" dirty="0"/>
              <a:t>»</a:t>
            </a:r>
            <a:r>
              <a:rPr lang="ru-RU" sz="1600" dirty="0"/>
              <a:t> является </a:t>
            </a:r>
            <a:r>
              <a:rPr lang="ru-RU" sz="1600" dirty="0" smtClean="0"/>
              <a:t>производителем </a:t>
            </a:r>
            <a:r>
              <a:rPr lang="ru-RU" sz="1600" dirty="0"/>
              <a:t>комплектующих для оборудования пищевой промышленности таких производителей как </a:t>
            </a:r>
            <a:r>
              <a:rPr lang="ru-RU" sz="1600" b="1" dirty="0" err="1"/>
              <a:t>Krones</a:t>
            </a:r>
            <a:r>
              <a:rPr lang="ru-RU" sz="1600" dirty="0"/>
              <a:t>, </a:t>
            </a:r>
            <a:r>
              <a:rPr lang="ru-RU" sz="1600" b="1" dirty="0"/>
              <a:t>KHS</a:t>
            </a:r>
            <a:r>
              <a:rPr lang="ru-RU" sz="1600" dirty="0"/>
              <a:t>, </a:t>
            </a:r>
            <a:r>
              <a:rPr lang="ru-RU" sz="1600" b="1" dirty="0" err="1"/>
              <a:t>Sidel</a:t>
            </a:r>
            <a:r>
              <a:rPr lang="ru-RU" sz="1600" dirty="0"/>
              <a:t>, </a:t>
            </a:r>
            <a:r>
              <a:rPr lang="ru-RU" sz="1600" b="1" dirty="0" err="1"/>
              <a:t>Alfa</a:t>
            </a:r>
            <a:r>
              <a:rPr lang="ru-RU" sz="1600" b="1" dirty="0"/>
              <a:t> </a:t>
            </a:r>
            <a:r>
              <a:rPr lang="ru-RU" sz="1600" b="1" dirty="0" err="1"/>
              <a:t>Laval</a:t>
            </a:r>
            <a:r>
              <a:rPr lang="ru-RU" sz="1600" dirty="0"/>
              <a:t>, </a:t>
            </a:r>
            <a:r>
              <a:rPr lang="ru-RU" sz="1600" b="1" dirty="0"/>
              <a:t>SIG</a:t>
            </a:r>
            <a:r>
              <a:rPr lang="ru-RU" sz="1600" dirty="0"/>
              <a:t>, </a:t>
            </a:r>
            <a:r>
              <a:rPr lang="ru-RU" sz="1600" b="1" dirty="0" err="1"/>
              <a:t>Tetra</a:t>
            </a:r>
            <a:r>
              <a:rPr lang="ru-RU" sz="1600" b="1" dirty="0"/>
              <a:t> </a:t>
            </a:r>
            <a:r>
              <a:rPr lang="ru-RU" sz="1600" b="1" dirty="0" err="1"/>
              <a:t>Pak</a:t>
            </a:r>
            <a:r>
              <a:rPr lang="ru-RU" sz="1600" dirty="0"/>
              <a:t>, </a:t>
            </a:r>
            <a:r>
              <a:rPr lang="ru-RU" sz="1600" b="1" dirty="0" err="1"/>
              <a:t>Sipa</a:t>
            </a:r>
            <a:r>
              <a:rPr lang="ru-RU" sz="1600" b="1" dirty="0"/>
              <a:t> (</a:t>
            </a:r>
            <a:r>
              <a:rPr lang="ru-RU" sz="1600" b="1" dirty="0" err="1"/>
              <a:t>Berchi</a:t>
            </a:r>
            <a:r>
              <a:rPr lang="ru-RU" sz="1600" b="1" dirty="0"/>
              <a:t> </a:t>
            </a:r>
            <a:r>
              <a:rPr lang="ru-RU" sz="1600" b="1" dirty="0" err="1"/>
              <a:t>Group</a:t>
            </a:r>
            <a:r>
              <a:rPr lang="ru-RU" sz="1600" b="1" dirty="0"/>
              <a:t>)</a:t>
            </a:r>
            <a:r>
              <a:rPr lang="ru-RU" sz="1600" dirty="0"/>
              <a:t> и т. д. </a:t>
            </a:r>
            <a:r>
              <a:rPr lang="ru-RU" sz="1600" dirty="0" smtClean="0"/>
              <a:t>Благодаря </a:t>
            </a:r>
            <a:r>
              <a:rPr lang="ru-RU" sz="1600" dirty="0"/>
              <a:t>богатому опыту, высокому профессионализму специалистов и использованию высокотехнологичного импортного оборудования нового поколения, </a:t>
            </a:r>
            <a:r>
              <a:rPr lang="ru-RU" sz="1600" b="1" dirty="0" smtClean="0"/>
              <a:t>ГК</a:t>
            </a:r>
            <a:r>
              <a:rPr lang="ru-RU" sz="1600" dirty="0" smtClean="0"/>
              <a:t> </a:t>
            </a:r>
            <a:r>
              <a:rPr lang="ru-RU" sz="1600" b="1" dirty="0" smtClean="0"/>
              <a:t>«</a:t>
            </a:r>
            <a:r>
              <a:rPr lang="ru-RU" sz="1600" b="1" dirty="0" err="1" smtClean="0"/>
              <a:t>АвтокомТехнолоджи</a:t>
            </a:r>
            <a:r>
              <a:rPr lang="ru-RU" sz="1600" b="1" dirty="0"/>
              <a:t>»</a:t>
            </a:r>
            <a:r>
              <a:rPr lang="ru-RU" sz="1600" dirty="0"/>
              <a:t> успешно сотрудничает со многими предприятиями и холдингами, выпускающими известные бренды в России</a:t>
            </a:r>
            <a:r>
              <a:rPr lang="ru-RU" sz="1600" dirty="0" smtClean="0"/>
              <a:t>.</a:t>
            </a:r>
            <a:endParaRPr lang="en-US" sz="1600" dirty="0" smtClean="0"/>
          </a:p>
          <a:p>
            <a:r>
              <a:rPr lang="en-US" sz="1600" b="1" dirty="0" smtClean="0"/>
              <a:t>       </a:t>
            </a:r>
            <a:r>
              <a:rPr lang="ru-RU" sz="1600" b="1" dirty="0" smtClean="0"/>
              <a:t>ГК «</a:t>
            </a:r>
            <a:r>
              <a:rPr lang="ru-RU" sz="1600" b="1" dirty="0" err="1" smtClean="0"/>
              <a:t>АвтокомТехнолоджи</a:t>
            </a:r>
            <a:r>
              <a:rPr lang="ru-RU" sz="1600" b="1" dirty="0" smtClean="0"/>
              <a:t>»</a:t>
            </a:r>
            <a:r>
              <a:rPr lang="ru-RU" sz="1600" dirty="0" smtClean="0"/>
              <a:t> существует </a:t>
            </a:r>
            <a:r>
              <a:rPr lang="ru-RU" sz="1600" dirty="0"/>
              <a:t>с </a:t>
            </a:r>
            <a:r>
              <a:rPr lang="ru-RU" sz="1600" dirty="0" smtClean="0"/>
              <a:t>200</a:t>
            </a:r>
            <a:r>
              <a:rPr lang="en-US" sz="1600" dirty="0" smtClean="0"/>
              <a:t>8</a:t>
            </a:r>
            <a:r>
              <a:rPr lang="ru-RU" sz="1600" dirty="0" smtClean="0"/>
              <a:t> </a:t>
            </a:r>
            <a:r>
              <a:rPr lang="ru-RU" sz="1600" dirty="0"/>
              <a:t>года и успешно зарекомендовала себя на рынке среди производителей и поставщиков запчастей для импортного оборудования таких марок как </a:t>
            </a:r>
            <a:r>
              <a:rPr lang="ru-RU" sz="1600" b="1" dirty="0" err="1"/>
              <a:t>Krones</a:t>
            </a:r>
            <a:r>
              <a:rPr lang="ru-RU" sz="1600" dirty="0"/>
              <a:t>, </a:t>
            </a:r>
            <a:r>
              <a:rPr lang="ru-RU" sz="1600" b="1" dirty="0"/>
              <a:t>KHS</a:t>
            </a:r>
            <a:r>
              <a:rPr lang="ru-RU" sz="1600" dirty="0"/>
              <a:t>, </a:t>
            </a:r>
            <a:r>
              <a:rPr lang="ru-RU" sz="1600" b="1" dirty="0" err="1"/>
              <a:t>Sidel</a:t>
            </a:r>
            <a:r>
              <a:rPr lang="ru-RU" sz="1600" dirty="0"/>
              <a:t>, </a:t>
            </a:r>
            <a:r>
              <a:rPr lang="ru-RU" sz="1600" b="1" dirty="0" err="1"/>
              <a:t>Sipa</a:t>
            </a:r>
            <a:r>
              <a:rPr lang="ru-RU" sz="1600" dirty="0"/>
              <a:t>, </a:t>
            </a:r>
            <a:r>
              <a:rPr lang="ru-RU" sz="1600" b="1" dirty="0" err="1"/>
              <a:t>Alfa</a:t>
            </a:r>
            <a:r>
              <a:rPr lang="ru-RU" sz="1600" b="1" dirty="0"/>
              <a:t> </a:t>
            </a:r>
            <a:r>
              <a:rPr lang="ru-RU" sz="1600" b="1" dirty="0" err="1"/>
              <a:t>Laval</a:t>
            </a:r>
            <a:r>
              <a:rPr lang="ru-RU" sz="1600" dirty="0"/>
              <a:t>, </a:t>
            </a:r>
            <a:r>
              <a:rPr lang="ru-RU" sz="1600" b="1" dirty="0" err="1"/>
              <a:t>Tetra</a:t>
            </a:r>
            <a:r>
              <a:rPr lang="ru-RU" sz="1600" b="1" dirty="0"/>
              <a:t> </a:t>
            </a:r>
            <a:r>
              <a:rPr lang="ru-RU" sz="1600" b="1" dirty="0" err="1"/>
              <a:t>Pak</a:t>
            </a:r>
            <a:r>
              <a:rPr lang="ru-RU" sz="1600" dirty="0"/>
              <a:t>, </a:t>
            </a:r>
            <a:r>
              <a:rPr lang="ru-RU" sz="1600" b="1" dirty="0" err="1"/>
              <a:t>Hilge</a:t>
            </a:r>
            <a:r>
              <a:rPr lang="ru-RU" sz="1600" dirty="0"/>
              <a:t>, </a:t>
            </a:r>
            <a:r>
              <a:rPr lang="ru-RU" sz="1600" b="1" dirty="0"/>
              <a:t>KSB</a:t>
            </a:r>
            <a:r>
              <a:rPr lang="ru-RU" sz="1600" dirty="0"/>
              <a:t>, </a:t>
            </a:r>
            <a:r>
              <a:rPr lang="ru-RU" sz="1600" b="1" dirty="0" err="1"/>
              <a:t>Burgmann</a:t>
            </a:r>
            <a:r>
              <a:rPr lang="ru-RU" sz="1600" dirty="0" err="1"/>
              <a:t>,</a:t>
            </a:r>
            <a:r>
              <a:rPr lang="ru-RU" sz="1600" b="1" dirty="0" err="1"/>
              <a:t>Grundfos</a:t>
            </a:r>
            <a:r>
              <a:rPr lang="ru-RU" sz="1600" dirty="0"/>
              <a:t> и т.д.</a:t>
            </a:r>
          </a:p>
          <a:p>
            <a:r>
              <a:rPr lang="ru-RU" sz="1600" dirty="0" smtClean="0"/>
              <a:t>       Наша </a:t>
            </a:r>
            <a:r>
              <a:rPr lang="ru-RU" sz="1600" dirty="0"/>
              <a:t>компания предлагает различные виды резинотехнических изделий, изделий из пластика и металла</a:t>
            </a:r>
            <a:r>
              <a:rPr lang="ru-RU" sz="1600" dirty="0" smtClean="0"/>
              <a:t>. Помимо </a:t>
            </a:r>
            <a:r>
              <a:rPr lang="ru-RU" sz="1600" dirty="0"/>
              <a:t>изделий собственного </a:t>
            </a:r>
            <a:r>
              <a:rPr lang="ru-RU" sz="1600" dirty="0" smtClean="0"/>
              <a:t>производства</a:t>
            </a:r>
            <a:r>
              <a:rPr lang="ru-RU" sz="1600" b="1" dirty="0"/>
              <a:t> </a:t>
            </a:r>
            <a:r>
              <a:rPr lang="ru-RU" sz="1600" b="1" dirty="0" smtClean="0"/>
              <a:t>ГК </a:t>
            </a:r>
            <a:r>
              <a:rPr lang="ru-RU" sz="1600" b="1" dirty="0"/>
              <a:t>«</a:t>
            </a:r>
            <a:r>
              <a:rPr lang="ru-RU" sz="1600" b="1" dirty="0" err="1"/>
              <a:t>АвтокомТехнолоджи</a:t>
            </a:r>
            <a:r>
              <a:rPr lang="ru-RU" sz="1600" b="1" dirty="0" smtClean="0"/>
              <a:t>»  </a:t>
            </a:r>
            <a:r>
              <a:rPr lang="ru-RU" sz="1600" dirty="0" smtClean="0"/>
              <a:t>поставляет и комплектующие </a:t>
            </a:r>
            <a:r>
              <a:rPr lang="ru-RU" sz="1600" dirty="0"/>
              <a:t>европейских фирм-производителей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r>
              <a:rPr lang="ru-RU" sz="1600" dirty="0" smtClean="0"/>
              <a:t>       Мы </a:t>
            </a:r>
            <a:r>
              <a:rPr lang="ru-RU" sz="1600" dirty="0"/>
              <a:t>являемся официальными представителями таких компаний как </a:t>
            </a:r>
            <a:r>
              <a:rPr lang="ru-RU" sz="1600" b="1" dirty="0"/>
              <a:t>HWG</a:t>
            </a:r>
            <a:r>
              <a:rPr lang="ru-RU" sz="1600" dirty="0"/>
              <a:t>, выпускающую радиальные гибридные шарикоподшипники, используемые в оборудовании таких фирм как </a:t>
            </a:r>
            <a:r>
              <a:rPr lang="ru-RU" sz="1600" b="1" dirty="0" err="1"/>
              <a:t>Krones</a:t>
            </a:r>
            <a:r>
              <a:rPr lang="ru-RU" sz="1600" dirty="0"/>
              <a:t>, </a:t>
            </a:r>
            <a:r>
              <a:rPr lang="ru-RU" sz="1600" b="1" dirty="0"/>
              <a:t>KHS</a:t>
            </a:r>
            <a:r>
              <a:rPr lang="ru-RU" sz="1600" dirty="0"/>
              <a:t>, </a:t>
            </a:r>
            <a:r>
              <a:rPr lang="ru-RU" sz="1600" b="1" dirty="0" err="1"/>
              <a:t>Sipa</a:t>
            </a:r>
            <a:r>
              <a:rPr lang="ru-RU" sz="1600" dirty="0"/>
              <a:t>, </a:t>
            </a:r>
            <a:r>
              <a:rPr lang="ru-RU" sz="1600" b="1" dirty="0" err="1"/>
              <a:t>Sidel</a:t>
            </a:r>
            <a:r>
              <a:rPr lang="ru-RU" sz="1600" dirty="0"/>
              <a:t> и т.д., и компании </a:t>
            </a:r>
            <a:r>
              <a:rPr lang="ru-RU" sz="1600" b="1" dirty="0" err="1"/>
              <a:t>Kroma</a:t>
            </a:r>
            <a:r>
              <a:rPr lang="ru-RU" sz="1600" b="1" dirty="0"/>
              <a:t> LTD</a:t>
            </a:r>
            <a:r>
              <a:rPr lang="ru-RU" sz="1600" dirty="0"/>
              <a:t>, являющуюся производителем торцевых уплотнений для импортных насосов </a:t>
            </a:r>
            <a:r>
              <a:rPr lang="ru-RU" sz="1600" dirty="0" smtClean="0"/>
              <a:t>известных марок</a:t>
            </a:r>
            <a:r>
              <a:rPr lang="ru-RU" sz="1600" dirty="0"/>
              <a:t> </a:t>
            </a:r>
            <a:r>
              <a:rPr lang="ru-RU" sz="1600" b="1" dirty="0" err="1"/>
              <a:t>Hilge</a:t>
            </a:r>
            <a:r>
              <a:rPr lang="ru-RU" sz="1600" dirty="0"/>
              <a:t>, </a:t>
            </a:r>
            <a:r>
              <a:rPr lang="ru-RU" sz="1600" b="1" dirty="0"/>
              <a:t>KSB</a:t>
            </a:r>
            <a:r>
              <a:rPr lang="ru-RU" sz="1600" dirty="0"/>
              <a:t>, </a:t>
            </a:r>
            <a:r>
              <a:rPr lang="ru-RU" sz="1600" b="1" dirty="0" err="1"/>
              <a:t>Grundfos</a:t>
            </a:r>
            <a:r>
              <a:rPr lang="ru-RU" sz="1600" dirty="0"/>
              <a:t>, </a:t>
            </a:r>
            <a:r>
              <a:rPr lang="ru-RU" sz="1600" b="1" dirty="0" err="1"/>
              <a:t>Packo</a:t>
            </a:r>
            <a:r>
              <a:rPr lang="ru-RU" sz="1600" dirty="0"/>
              <a:t>, </a:t>
            </a:r>
            <a:r>
              <a:rPr lang="ru-RU" sz="1600" b="1" dirty="0" err="1"/>
              <a:t>Ebara</a:t>
            </a:r>
            <a:r>
              <a:rPr lang="ru-RU" sz="1600" dirty="0" err="1"/>
              <a:t>,</a:t>
            </a:r>
            <a:r>
              <a:rPr lang="ru-RU" sz="1600" b="1" dirty="0" err="1"/>
              <a:t>Wilo</a:t>
            </a:r>
            <a:r>
              <a:rPr lang="ru-RU" sz="1600" dirty="0"/>
              <a:t>, </a:t>
            </a:r>
            <a:r>
              <a:rPr lang="ru-RU" sz="1600" b="1" dirty="0" err="1"/>
              <a:t>Tuchenhagen</a:t>
            </a:r>
            <a:r>
              <a:rPr lang="ru-RU" sz="1600" dirty="0"/>
              <a:t>, </a:t>
            </a:r>
            <a:r>
              <a:rPr lang="ru-RU" sz="1600" b="1" dirty="0" err="1"/>
              <a:t>Alfa</a:t>
            </a:r>
            <a:r>
              <a:rPr lang="ru-RU" sz="1600" b="1" dirty="0"/>
              <a:t> </a:t>
            </a:r>
            <a:r>
              <a:rPr lang="ru-RU" sz="1600" b="1" dirty="0" err="1"/>
              <a:t>Laval</a:t>
            </a:r>
            <a:r>
              <a:rPr lang="ru-RU" sz="1600" dirty="0"/>
              <a:t>, </a:t>
            </a:r>
            <a:r>
              <a:rPr lang="ru-RU" sz="1600" b="1" dirty="0"/>
              <a:t>APV</a:t>
            </a:r>
            <a:r>
              <a:rPr lang="ru-RU" sz="1600" dirty="0"/>
              <a:t>, </a:t>
            </a:r>
            <a:r>
              <a:rPr lang="ru-RU" sz="1600" b="1" dirty="0" err="1"/>
              <a:t>Fristam</a:t>
            </a:r>
            <a:r>
              <a:rPr lang="ru-RU" sz="1600" dirty="0"/>
              <a:t> и т.д. </a:t>
            </a:r>
            <a:endParaRPr lang="ru-RU" sz="1600" dirty="0" smtClean="0"/>
          </a:p>
          <a:p>
            <a:r>
              <a:rPr lang="ru-RU" sz="1600" dirty="0"/>
              <a:t> </a:t>
            </a:r>
            <a:r>
              <a:rPr lang="ru-RU" sz="1600" dirty="0" smtClean="0"/>
              <a:t>      Качество </a:t>
            </a:r>
            <a:r>
              <a:rPr lang="ru-RU" sz="1600" dirty="0"/>
              <a:t>и возможность применения продукции в пищевой промышленности подтверждено </a:t>
            </a:r>
            <a:r>
              <a:rPr lang="ru-RU" sz="1600" b="1" dirty="0"/>
              <a:t>Сертификатом Соответствия Гост Р</a:t>
            </a:r>
            <a:r>
              <a:rPr lang="ru-RU" sz="1600" dirty="0"/>
              <a:t>, </a:t>
            </a:r>
            <a:r>
              <a:rPr lang="ru-RU" sz="1600" b="1" dirty="0"/>
              <a:t>Экспертным заключением ФБУЗ «Центра гигиены и эпидемиологии»</a:t>
            </a:r>
            <a:r>
              <a:rPr lang="ru-RU" sz="1600" dirty="0"/>
              <a:t> и </a:t>
            </a:r>
            <a:r>
              <a:rPr lang="ru-RU" sz="1600" b="1" dirty="0"/>
              <a:t>Сертификатом Системы Менеджмента Качества ISO 9001:2014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40152" y="6165304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Footlight MT Light" panose="0204060206030A020304" pitchFamily="18" charset="0"/>
              </a:rPr>
              <a:t>www.a</a:t>
            </a:r>
            <a:r>
              <a:rPr lang="en-US" sz="2400" dirty="0">
                <a:latin typeface="Footlight MT Light" panose="0204060206030A020304" pitchFamily="18" charset="0"/>
              </a:rPr>
              <a:t>vtoko</a:t>
            </a:r>
            <a:r>
              <a:rPr lang="en-US" sz="2400" dirty="0" smtClean="0">
                <a:latin typeface="Footlight MT Light" panose="0204060206030A020304" pitchFamily="18" charset="0"/>
              </a:rPr>
              <a:t>mtg.com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21482" y="455766"/>
            <a:ext cx="7128792" cy="648072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 компании</a:t>
            </a:r>
            <a:endParaRPr lang="ru-RU" sz="36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4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061">
        <p14:gallery dir="l"/>
      </p:transition>
    </mc:Choice>
    <mc:Fallback xmlns="">
      <p:transition spd="slow" advTm="110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110092" y="620688"/>
            <a:ext cx="7128792" cy="648072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Путь к успеху</a:t>
            </a:r>
            <a:endParaRPr lang="ru-RU" sz="28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0325" y="5991636"/>
            <a:ext cx="55015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/>
              <a:t>Численность наших постоянных клиентов к 201</a:t>
            </a:r>
            <a:r>
              <a:rPr lang="en-US" sz="1600" i="1" dirty="0" smtClean="0"/>
              <a:t>6</a:t>
            </a:r>
            <a:r>
              <a:rPr lang="ru-RU" sz="1600" i="1" dirty="0" smtClean="0"/>
              <a:t> году выросла до </a:t>
            </a:r>
            <a:r>
              <a:rPr lang="en-US" sz="1600" i="1" dirty="0" smtClean="0"/>
              <a:t>54</a:t>
            </a:r>
            <a:r>
              <a:rPr lang="ru-RU" sz="1600" i="1" dirty="0" smtClean="0"/>
              <a:t>0 и продолжает увеличиваться.</a:t>
            </a:r>
            <a:endParaRPr lang="ru-RU" sz="1600" i="1" dirty="0"/>
          </a:p>
        </p:txBody>
      </p:sp>
      <p:pic>
        <p:nvPicPr>
          <p:cNvPr id="1027" name="Picture 3" descr="D:\Загрузки\Новая папка (2)\tn_195730_125148ec5be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7"/>
          <a:stretch/>
        </p:blipFill>
        <p:spPr bwMode="auto">
          <a:xfrm>
            <a:off x="395536" y="1556792"/>
            <a:ext cx="4237802" cy="3059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Прямоугольник 9"/>
          <p:cNvSpPr/>
          <p:nvPr/>
        </p:nvSpPr>
        <p:spPr>
          <a:xfrm>
            <a:off x="5940000" y="616320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Footlight MT Light" panose="0204060206030A020304" pitchFamily="18" charset="0"/>
              </a:rPr>
              <a:t>www.a</a:t>
            </a:r>
            <a:r>
              <a:rPr lang="en-US" sz="2400" dirty="0">
                <a:latin typeface="Footlight MT Light" panose="0204060206030A020304" pitchFamily="18" charset="0"/>
              </a:rPr>
              <a:t>vtoko</a:t>
            </a:r>
            <a:r>
              <a:rPr lang="en-US" sz="2400" dirty="0" smtClean="0">
                <a:latin typeface="Footlight MT Light" panose="0204060206030A020304" pitchFamily="18" charset="0"/>
              </a:rPr>
              <a:t>mtg.com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8552" y="2030824"/>
            <a:ext cx="4305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ru-RU" i="1" dirty="0" smtClean="0">
                <a:solidFill>
                  <a:schemeClr val="bg1"/>
                </a:solidFill>
              </a:rPr>
              <a:t>Динамичное развитие компании, модернизация производственного оборудования, постоянное обучение персонала, усовершенствование технологических процессов, непрерывная оптимизация логистики, комплексный подход к решению поставленных задач – это и есть </a:t>
            </a:r>
          </a:p>
          <a:p>
            <a:endParaRPr lang="ru-RU" dirty="0"/>
          </a:p>
        </p:txBody>
      </p:sp>
      <p:pic>
        <p:nvPicPr>
          <p:cNvPr id="7" name="Picture 3" descr="\\192.168.0.130\info\Презентации\Avtokom\Avtokom\cover\bs-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709063"/>
            <a:ext cx="4968552" cy="73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5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00">
        <p14:gallery dir="l"/>
      </p:transition>
    </mc:Choice>
    <mc:Fallback xmlns="">
      <p:transition spd="slow" advTm="108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005433" y="620688"/>
            <a:ext cx="7128792" cy="648072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Ценности компании</a:t>
            </a:r>
            <a:endParaRPr lang="ru-RU" sz="36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7" name="Picture 3" descr="\\192.168.0.130\info\Значки\договор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" b="3264"/>
          <a:stretch/>
        </p:blipFill>
        <p:spPr bwMode="auto">
          <a:xfrm>
            <a:off x="4427984" y="1674864"/>
            <a:ext cx="736467" cy="690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\\192.168.0.130\info\Значки\рукопожатие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" b="3631"/>
          <a:stretch/>
        </p:blipFill>
        <p:spPr bwMode="auto">
          <a:xfrm>
            <a:off x="539552" y="3734310"/>
            <a:ext cx="698938" cy="650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\\192.168.0.130\info\Значки\стопка файлов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 b="4155"/>
          <a:stretch/>
        </p:blipFill>
        <p:spPr bwMode="auto">
          <a:xfrm>
            <a:off x="539552" y="1639231"/>
            <a:ext cx="743322" cy="690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1413592" y="3734310"/>
            <a:ext cx="27983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Партнерство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Доверие </a:t>
            </a:r>
            <a:r>
              <a:rPr lang="ru-RU" sz="1400" dirty="0">
                <a:solidFill>
                  <a:schemeClr val="bg1"/>
                </a:solidFill>
              </a:rPr>
              <a:t>и взаимоуважение в отношениях с нашими партнерами помогут вместе добиться высоких результатов.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92080" y="1595825"/>
            <a:ext cx="338437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chemeClr val="bg1"/>
                </a:solidFill>
              </a:rPr>
              <a:t>Ответственность и гарантия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Наша компания несет ответственность за свои действия, так же несет гарантийные обязательства перед своими заказчиками.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92080" y="3596055"/>
            <a:ext cx="364638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и профессионализм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непрерывному обновлению производственного парка оборудования, а так же высококвалифицированным специалистам осваиваются новые технологии изготовления, и достигается наилучшее качество изделий. Наши специалисты всегда готовы предложить помощь в решении проблем.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3649" y="1595824"/>
            <a:ext cx="28083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Ориентация на клиента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Снижение затрат на ремонт и обслуживание оборудования. Оперативность поставок запчастей и комплектующих , минимизация времени простоя оборудования. 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9" name="Picture 2" descr="\\192.168.0.130\info\Значки\шестеренка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" b="3631"/>
          <a:stretch/>
        </p:blipFill>
        <p:spPr bwMode="auto">
          <a:xfrm>
            <a:off x="4509937" y="3734311"/>
            <a:ext cx="698938" cy="650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Прямоугольник 11"/>
          <p:cNvSpPr/>
          <p:nvPr/>
        </p:nvSpPr>
        <p:spPr>
          <a:xfrm>
            <a:off x="5940000" y="616320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Footlight MT Light" panose="0204060206030A020304" pitchFamily="18" charset="0"/>
              </a:rPr>
              <a:t>www.a</a:t>
            </a:r>
            <a:r>
              <a:rPr lang="en-US" sz="2400" dirty="0">
                <a:latin typeface="Footlight MT Light" panose="0204060206030A020304" pitchFamily="18" charset="0"/>
              </a:rPr>
              <a:t>vtoko</a:t>
            </a:r>
            <a:r>
              <a:rPr lang="en-US" sz="2400" dirty="0" smtClean="0">
                <a:latin typeface="Footlight MT Light" panose="0204060206030A020304" pitchFamily="18" charset="0"/>
              </a:rPr>
              <a:t>mtg.com</a:t>
            </a:r>
            <a:endParaRPr lang="ru-RU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241">
        <p14:gallery dir="l"/>
      </p:transition>
    </mc:Choice>
    <mc:Fallback xmlns="">
      <p:transition spd="slow" advTm="112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043608" y="1052736"/>
            <a:ext cx="7128792" cy="648072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Миссия компании</a:t>
            </a:r>
            <a:endParaRPr lang="ru-RU" sz="36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5734" y="2276872"/>
            <a:ext cx="77048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Наша </a:t>
            </a:r>
            <a:r>
              <a:rPr lang="ru-RU" sz="2400" b="1" dirty="0">
                <a:solidFill>
                  <a:schemeClr val="bg1"/>
                </a:solidFill>
              </a:rPr>
              <a:t>миссия – стать </a:t>
            </a:r>
            <a:r>
              <a:rPr lang="ru-RU" sz="2400" b="1" dirty="0" smtClean="0">
                <a:solidFill>
                  <a:schemeClr val="bg1"/>
                </a:solidFill>
              </a:rPr>
              <a:t>надежным поставщиком и производителем качественных запчастей и комплектующих для оборудования пищевой промышленности №1 в России. </a:t>
            </a:r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 Содействовать </a:t>
            </a:r>
            <a:r>
              <a:rPr lang="ru-RU" sz="2400" b="1" dirty="0">
                <a:solidFill>
                  <a:schemeClr val="bg1"/>
                </a:solidFill>
              </a:rPr>
              <a:t>прогрессу и процветанию наших партнеров, тем самым способствуя экономическому росту нашей страны в целом.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40152" y="6165304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Footlight MT Light" panose="0204060206030A020304" pitchFamily="18" charset="0"/>
              </a:rPr>
              <a:t>www.a</a:t>
            </a:r>
            <a:r>
              <a:rPr lang="en-US" sz="2400" dirty="0">
                <a:latin typeface="Footlight MT Light" panose="0204060206030A020304" pitchFamily="18" charset="0"/>
              </a:rPr>
              <a:t>vtoko</a:t>
            </a:r>
            <a:r>
              <a:rPr lang="en-US" sz="2400" dirty="0" smtClean="0">
                <a:latin typeface="Footlight MT Light" panose="0204060206030A020304" pitchFamily="18" charset="0"/>
              </a:rPr>
              <a:t>mtg.com</a:t>
            </a:r>
            <a:endParaRPr lang="ru-RU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973">
        <p14:gallery dir="l"/>
      </p:transition>
    </mc:Choice>
    <mc:Fallback xmlns="">
      <p:transition spd="slow" advTm="109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998200" y="692696"/>
            <a:ext cx="7128792" cy="648072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Контактная информация</a:t>
            </a:r>
            <a:endParaRPr lang="ru-RU" sz="36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2" name="Picture 4" descr="C:\Users\алексей\Desktop\Выставка\Презентация\м.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27" y="3935922"/>
            <a:ext cx="1120032" cy="792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алексей\Desktop\Выставка\Презентация\@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39" y="2827093"/>
            <a:ext cx="1018210" cy="720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\\192.168.0.130\info\Значки\unnam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84" y="1707026"/>
            <a:ext cx="700773" cy="700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0459" y="2956301"/>
            <a:ext cx="4067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E-mail: 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hlinkClick r:id="rId5"/>
              </a:rPr>
              <a:t>info@avtokomtg.com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60572" y="3897251"/>
            <a:ext cx="572143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/>
              <a:t>Тел</a:t>
            </a:r>
            <a:r>
              <a:rPr lang="ru-RU" sz="2600" b="1" dirty="0"/>
              <a:t>: </a:t>
            </a:r>
            <a:r>
              <a:rPr lang="ru-RU" sz="2600" b="1" dirty="0" smtClean="0"/>
              <a:t>8-800-25-00-138</a:t>
            </a:r>
          </a:p>
          <a:p>
            <a:r>
              <a:rPr lang="ru-RU" sz="2400" b="1" dirty="0" smtClean="0"/>
              <a:t>Звонок бесплатный со всех регионов РФ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815293" y="1748189"/>
            <a:ext cx="6850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404127, РФ, Волгоградская область,</a:t>
            </a:r>
            <a:br>
              <a:rPr lang="ru-RU" sz="2400" b="1" dirty="0" smtClean="0"/>
            </a:br>
            <a:r>
              <a:rPr lang="ru-RU" sz="2400" b="1" dirty="0" smtClean="0"/>
              <a:t>г. Волжский, ул. Александрова, д. 58</a:t>
            </a:r>
            <a:endParaRPr lang="ru-RU" sz="2400" b="1" dirty="0"/>
          </a:p>
        </p:txBody>
      </p:sp>
      <p:pic>
        <p:nvPicPr>
          <p:cNvPr id="10" name="Picture 2" descr="C:\Users\алексей\Desktop\Выставка\qr-code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000" y="5649183"/>
            <a:ext cx="9429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069671" y="616320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Footlight MT Light" panose="0204060206030A020304" pitchFamily="18" charset="0"/>
              </a:rPr>
              <a:t>www.a</a:t>
            </a:r>
            <a:r>
              <a:rPr lang="en-US" sz="2400" dirty="0">
                <a:latin typeface="Footlight MT Light" panose="0204060206030A020304" pitchFamily="18" charset="0"/>
              </a:rPr>
              <a:t>vtoko</a:t>
            </a:r>
            <a:r>
              <a:rPr lang="en-US" sz="2400" dirty="0" smtClean="0">
                <a:latin typeface="Footlight MT Light" panose="0204060206030A020304" pitchFamily="18" charset="0"/>
              </a:rPr>
              <a:t>mtg.com</a:t>
            </a:r>
            <a:endParaRPr lang="ru-RU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168">
        <p14:gallery dir="l"/>
      </p:transition>
    </mc:Choice>
    <mc:Fallback xmlns="">
      <p:transition spd="slow" advTm="131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043608" y="476672"/>
            <a:ext cx="7128792" cy="648072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Каталог продукции</a:t>
            </a:r>
            <a:endParaRPr lang="ru-RU" sz="36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1813" y="1307646"/>
            <a:ext cx="602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Резинотехнические изделия</a:t>
            </a:r>
            <a:endParaRPr lang="ru-RU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9588" y="6272644"/>
            <a:ext cx="494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*Более подробную информацию вы найдете на нашем сайте:</a:t>
            </a:r>
            <a:endParaRPr lang="ru-RU" sz="14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63071" y="1901150"/>
            <a:ext cx="38624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Группа компаний </a:t>
            </a:r>
            <a:r>
              <a:rPr lang="ru-RU" sz="1600" dirty="0"/>
              <a:t>«</a:t>
            </a:r>
            <a:r>
              <a:rPr lang="ru-RU" sz="1600" dirty="0" err="1"/>
              <a:t>АвтокомТехнолоджи</a:t>
            </a:r>
            <a:r>
              <a:rPr lang="ru-RU" sz="1600" dirty="0"/>
              <a:t>» освоила выпуск </a:t>
            </a:r>
            <a:r>
              <a:rPr lang="ru-RU" sz="1600" dirty="0" smtClean="0"/>
              <a:t>резинотехнических изделий, </a:t>
            </a:r>
            <a:r>
              <a:rPr lang="ru-RU" sz="1600" dirty="0"/>
              <a:t>используемых в пищевой промышленности. Благодаря отработанной технологии, возможно изготовление </a:t>
            </a:r>
            <a:r>
              <a:rPr lang="ru-RU" sz="1600" dirty="0" smtClean="0"/>
              <a:t>по </a:t>
            </a:r>
            <a:r>
              <a:rPr lang="ru-RU" sz="1600" dirty="0"/>
              <a:t>образцам и чертежам </a:t>
            </a:r>
            <a:r>
              <a:rPr lang="ru-RU" sz="1600" dirty="0" smtClean="0"/>
              <a:t>Заказчика</a:t>
            </a:r>
            <a:r>
              <a:rPr lang="ru-RU" sz="1600" dirty="0"/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4432" y="4592742"/>
            <a:ext cx="83507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В </a:t>
            </a:r>
            <a:r>
              <a:rPr lang="ru-RU" sz="1600" dirty="0"/>
              <a:t>наш ассортимент входит уже более 1000 наименований РТИ, таких как</a:t>
            </a:r>
          </a:p>
          <a:p>
            <a:r>
              <a:rPr lang="ru-RU" sz="1600" dirty="0" smtClean="0"/>
              <a:t>уплотнения </a:t>
            </a:r>
            <a:r>
              <a:rPr lang="ru-RU" sz="1600" dirty="0"/>
              <a:t>горла бутылки, уплотнения горла банки, манжеты, кольца круглого и прямоугольного сечения, </a:t>
            </a:r>
            <a:r>
              <a:rPr lang="ru-RU" sz="1600" dirty="0" smtClean="0"/>
              <a:t>уплотнения люков </a:t>
            </a:r>
            <a:r>
              <a:rPr lang="ru-RU" sz="1600" dirty="0"/>
              <a:t>емкостей, уплотнения клапанов, </a:t>
            </a:r>
            <a:r>
              <a:rPr lang="ru-RU" sz="1600" dirty="0" err="1"/>
              <a:t>межфланцевые</a:t>
            </a:r>
            <a:r>
              <a:rPr lang="ru-RU" sz="1600" dirty="0"/>
              <a:t> и межтрубные уплотнения, </a:t>
            </a:r>
            <a:r>
              <a:rPr lang="ru-RU" sz="1600" dirty="0" err="1"/>
              <a:t>ремкоплекты</a:t>
            </a:r>
            <a:r>
              <a:rPr lang="ru-RU" sz="1600" dirty="0"/>
              <a:t> для фитингов </a:t>
            </a:r>
            <a:r>
              <a:rPr lang="ru-RU" sz="1600" dirty="0" err="1"/>
              <a:t>кег</a:t>
            </a:r>
            <a:r>
              <a:rPr lang="ru-RU" sz="1600" dirty="0"/>
              <a:t> и т.д.</a:t>
            </a:r>
            <a:endParaRPr lang="ru-RU" sz="1600" i="1" dirty="0"/>
          </a:p>
          <a:p>
            <a:r>
              <a:rPr lang="ru-RU" sz="1600" dirty="0" smtClean="0"/>
              <a:t>Наши </a:t>
            </a:r>
            <a:r>
              <a:rPr lang="ru-RU" sz="1600" dirty="0"/>
              <a:t>изделия </a:t>
            </a:r>
            <a:r>
              <a:rPr lang="ru-RU" sz="1600" dirty="0" smtClean="0"/>
              <a:t>успешно используются </a:t>
            </a:r>
            <a:r>
              <a:rPr lang="ru-RU" sz="1600" dirty="0"/>
              <a:t>на многих пищевых предприятиях России и Стран Таможенного Союза.</a:t>
            </a:r>
          </a:p>
        </p:txBody>
      </p:sp>
      <p:pic>
        <p:nvPicPr>
          <p:cNvPr id="1026" name="Picture 2" descr="\\192.168.0.130\info\фото\IMG_27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01" y="1900366"/>
            <a:ext cx="2160240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Прямоугольник 10"/>
          <p:cNvSpPr/>
          <p:nvPr/>
        </p:nvSpPr>
        <p:spPr>
          <a:xfrm>
            <a:off x="5940152" y="6162402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Footlight MT Light" panose="0204060206030A020304" pitchFamily="18" charset="0"/>
              </a:rPr>
              <a:t>www.a</a:t>
            </a:r>
            <a:r>
              <a:rPr lang="en-US" sz="2400" dirty="0">
                <a:latin typeface="Footlight MT Light" panose="0204060206030A020304" pitchFamily="18" charset="0"/>
              </a:rPr>
              <a:t>vtoko</a:t>
            </a:r>
            <a:r>
              <a:rPr lang="en-US" sz="2400" dirty="0" smtClean="0">
                <a:latin typeface="Footlight MT Light" panose="0204060206030A020304" pitchFamily="18" charset="0"/>
              </a:rPr>
              <a:t>mtg.com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890584"/>
            <a:ext cx="2232248" cy="1488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706287"/>
            <a:ext cx="1224136" cy="816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694" y="3700572"/>
            <a:ext cx="1232706" cy="821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9225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99">
        <p14:gallery dir="l"/>
      </p:transition>
    </mc:Choice>
    <mc:Fallback xmlns="">
      <p:transition spd="slow" advTm="108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51520" y="419010"/>
            <a:ext cx="483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Изделия из пластика</a:t>
            </a:r>
            <a:endParaRPr lang="ru-RU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0099" y="755335"/>
            <a:ext cx="50123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Группа компаний «</a:t>
            </a:r>
            <a:r>
              <a:rPr lang="ru-RU" sz="1600" dirty="0" err="1" smtClean="0"/>
              <a:t>АвтокомТехнолоджи</a:t>
            </a:r>
            <a:r>
              <a:rPr lang="ru-RU" sz="1600" dirty="0" smtClean="0"/>
              <a:t>» освоила выпуск эксклюзивных и сложный  в исполнении запасных частей, используемых на оборудовании таких фирм как </a:t>
            </a:r>
            <a:r>
              <a:rPr lang="en-US" sz="1600" dirty="0" err="1" smtClean="0"/>
              <a:t>Krones</a:t>
            </a:r>
            <a:r>
              <a:rPr lang="en-US" sz="1600" dirty="0" smtClean="0"/>
              <a:t>, KHS, </a:t>
            </a:r>
            <a:r>
              <a:rPr lang="en-US" sz="1600" dirty="0" err="1" smtClean="0"/>
              <a:t>Sipa</a:t>
            </a:r>
            <a:r>
              <a:rPr lang="en-US" sz="1600" dirty="0" smtClean="0"/>
              <a:t> (</a:t>
            </a:r>
            <a:r>
              <a:rPr lang="en-US" sz="1600" dirty="0" err="1" smtClean="0"/>
              <a:t>Berchi</a:t>
            </a:r>
            <a:r>
              <a:rPr lang="en-US" sz="1600" dirty="0" smtClean="0"/>
              <a:t> Group) </a:t>
            </a:r>
            <a:r>
              <a:rPr lang="ru-RU" sz="1600" dirty="0" smtClean="0"/>
              <a:t>и т.д.</a:t>
            </a:r>
          </a:p>
          <a:p>
            <a:endParaRPr lang="ru-RU" sz="1600" dirty="0" smtClean="0"/>
          </a:p>
          <a:p>
            <a:r>
              <a:rPr lang="ru-RU" sz="1600" dirty="0" smtClean="0"/>
              <a:t>Благодаря работе нашей технической службы эти изделия прошли испытания и с успехом используются на </a:t>
            </a:r>
            <a:r>
              <a:rPr lang="ru-RU" sz="1600" dirty="0"/>
              <a:t>оборудовании многих предприятий РФ.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В </a:t>
            </a:r>
            <a:r>
              <a:rPr lang="ru-RU" sz="1600" dirty="0"/>
              <a:t>ближайшее время нами планируется выпуск изделий из нового материала, что позволит расширить возможности и линейку выпускаемой продукции.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0" y="3279103"/>
            <a:ext cx="483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Изделия из металла</a:t>
            </a:r>
            <a:endParaRPr lang="ru-RU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6496" y="4437112"/>
            <a:ext cx="504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Группа компаний «АвтокомТехнолоджи» изготавливает </a:t>
            </a:r>
            <a:r>
              <a:rPr lang="ru-RU" sz="1600" dirty="0"/>
              <a:t>изделия для линий розлива </a:t>
            </a:r>
            <a:r>
              <a:rPr lang="ru-RU" sz="1600" dirty="0" smtClean="0"/>
              <a:t>из металла различных марок по образцам и чертежам Заказчика, соответствующих Европейским стандартам.</a:t>
            </a:r>
          </a:p>
          <a:p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79588" y="6271200"/>
            <a:ext cx="494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*Более подробную информацию вы найдете на нашем сайте:</a:t>
            </a:r>
            <a:endParaRPr lang="ru-RU" sz="1400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40152" y="616320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Footlight MT Light" panose="0204060206030A020304" pitchFamily="18" charset="0"/>
              </a:rPr>
              <a:t>www.a</a:t>
            </a:r>
            <a:r>
              <a:rPr lang="en-US" sz="2400" dirty="0">
                <a:latin typeface="Footlight MT Light" panose="0204060206030A020304" pitchFamily="18" charset="0"/>
              </a:rPr>
              <a:t>vtoko</a:t>
            </a:r>
            <a:r>
              <a:rPr lang="en-US" sz="2400" dirty="0" smtClean="0">
                <a:latin typeface="Footlight MT Light" panose="0204060206030A020304" pitchFamily="18" charset="0"/>
              </a:rPr>
              <a:t>mtg.com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pic>
        <p:nvPicPr>
          <p:cNvPr id="1028" name="Picture 4" descr="\\192.168.0.130\info\фото\new\IMG_3065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3842263"/>
            <a:ext cx="3484562" cy="2323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3741035"/>
            <a:ext cx="1152128" cy="768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147" y="3717032"/>
            <a:ext cx="1187217" cy="792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3741035"/>
            <a:ext cx="1152128" cy="768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\\192.168.0.130\info\фото\IMG_28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62020"/>
            <a:ext cx="3384376" cy="2256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1158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728">
        <p14:gallery dir="l"/>
      </p:transition>
    </mc:Choice>
    <mc:Fallback xmlns="">
      <p:transition spd="slow" advTm="107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51520" y="419010"/>
            <a:ext cx="483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Уплотнения фитинга КЕГ</a:t>
            </a:r>
            <a:endParaRPr lang="ru-RU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980728"/>
            <a:ext cx="84204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Одним из направлений нашей деятельности, является изготовление резиновых уплотнений фитинга КЕГ типа A и G, аналогов уплотнений DSI и </a:t>
            </a:r>
            <a:r>
              <a:rPr lang="ru-RU" sz="1600" dirty="0" err="1"/>
              <a:t>MicroMatic</a:t>
            </a:r>
            <a:r>
              <a:rPr lang="ru-RU" sz="1600" dirty="0"/>
              <a:t>. Вы можете приобрести у нас отдельно как верхние, так и нижние уплотнения, либо </a:t>
            </a:r>
            <a:r>
              <a:rPr lang="ru-RU" sz="1600" dirty="0" err="1"/>
              <a:t>ремкомплекты</a:t>
            </a:r>
            <a:r>
              <a:rPr lang="ru-RU" sz="1600" dirty="0"/>
              <a:t> уплотнений для фитинга </a:t>
            </a:r>
            <a:r>
              <a:rPr lang="ru-RU" sz="1600" dirty="0" err="1"/>
              <a:t>кег</a:t>
            </a:r>
            <a:r>
              <a:rPr lang="ru-RU" sz="1600" dirty="0"/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63888" y="2018308"/>
            <a:ext cx="51125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Опыт работы в сфере производства РТИ позволил нам разработать оптимальную форму как верхних, так и нижних уплотнений, что делает их более удобными в процессе эксплуатации. Тем самым Группа компаний «</a:t>
            </a:r>
            <a:r>
              <a:rPr lang="ru-RU" sz="1600" dirty="0" err="1"/>
              <a:t>АвтокомТехнолоджи</a:t>
            </a:r>
            <a:r>
              <a:rPr lang="ru-RU" sz="1600" dirty="0"/>
              <a:t>» готова предложить изделия, как по оригинальным чертежам, так и разработанный аналог.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588" y="6271200"/>
            <a:ext cx="494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*Более подробную информацию вы найдете на нашем сайте:</a:t>
            </a:r>
            <a:endParaRPr lang="ru-RU" sz="1400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40152" y="616320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Footlight MT Light" panose="0204060206030A020304" pitchFamily="18" charset="0"/>
              </a:rPr>
              <a:t>www.a</a:t>
            </a:r>
            <a:r>
              <a:rPr lang="en-US" sz="2400" dirty="0">
                <a:latin typeface="Footlight MT Light" panose="0204060206030A020304" pitchFamily="18" charset="0"/>
              </a:rPr>
              <a:t>vtoko</a:t>
            </a:r>
            <a:r>
              <a:rPr lang="en-US" sz="2400" dirty="0" smtClean="0">
                <a:latin typeface="Footlight MT Light" panose="0204060206030A020304" pitchFamily="18" charset="0"/>
              </a:rPr>
              <a:t>mtg.com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768" y="4221088"/>
            <a:ext cx="45463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Данный вид изделий изготавливается из качественного сырья, позволяющего без опасений использовать их в пищевой промышленности. Это подтверждено Сертификатом Соответствия Гост Р, Экспертным заключением ФБУЗ «Центра гигиены и эпидемиологии».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10" y="2132856"/>
            <a:ext cx="2405784" cy="1981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67" y="3667149"/>
            <a:ext cx="1377419" cy="1162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874214"/>
            <a:ext cx="1379150" cy="1162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05064"/>
            <a:ext cx="1080121" cy="1409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218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728">
        <p14:gallery dir="l"/>
      </p:transition>
    </mc:Choice>
    <mc:Fallback xmlns="">
      <p:transition spd="slow" advTm="107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1051" y="548680"/>
            <a:ext cx="483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Торцевые уплотнения</a:t>
            </a:r>
            <a:endParaRPr lang="ru-RU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20417" y="1071900"/>
            <a:ext cx="435508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Группа компаний «</a:t>
            </a:r>
            <a:r>
              <a:rPr lang="ru-RU" sz="1600" dirty="0" err="1" smtClean="0"/>
              <a:t>АвтокомТехнолоджи</a:t>
            </a:r>
            <a:r>
              <a:rPr lang="ru-RU" sz="1600" dirty="0" smtClean="0"/>
              <a:t>» </a:t>
            </a:r>
            <a:r>
              <a:rPr lang="ru-RU" sz="1600" dirty="0"/>
              <a:t>поставляет на предприятия пищевой промышленности торцевые </a:t>
            </a:r>
            <a:r>
              <a:rPr lang="ru-RU" sz="1600" dirty="0" smtClean="0"/>
              <a:t>уплотнения </a:t>
            </a:r>
            <a:r>
              <a:rPr lang="en-US" sz="1600" dirty="0" err="1" smtClean="0"/>
              <a:t>Kroma</a:t>
            </a:r>
            <a:r>
              <a:rPr lang="ru-RU" sz="1600" dirty="0" smtClean="0"/>
              <a:t> </a:t>
            </a:r>
            <a:r>
              <a:rPr lang="ru-RU" sz="1600" dirty="0"/>
              <a:t>для насосов таких фирм как </a:t>
            </a:r>
            <a:r>
              <a:rPr lang="ru-RU" sz="1600" dirty="0" err="1"/>
              <a:t>Hilge</a:t>
            </a:r>
            <a:r>
              <a:rPr lang="ru-RU" sz="1600" dirty="0"/>
              <a:t>, KSB, </a:t>
            </a:r>
            <a:r>
              <a:rPr lang="ru-RU" sz="1600" dirty="0" err="1"/>
              <a:t>Grundfos</a:t>
            </a:r>
            <a:r>
              <a:rPr lang="ru-RU" sz="1600" dirty="0"/>
              <a:t>, </a:t>
            </a:r>
            <a:r>
              <a:rPr lang="ru-RU" sz="1600" dirty="0" err="1"/>
              <a:t>Packo</a:t>
            </a:r>
            <a:r>
              <a:rPr lang="ru-RU" sz="1600" dirty="0"/>
              <a:t>, </a:t>
            </a:r>
            <a:r>
              <a:rPr lang="ru-RU" sz="1600" dirty="0" err="1"/>
              <a:t>Ebara</a:t>
            </a:r>
            <a:r>
              <a:rPr lang="ru-RU" sz="1600" dirty="0"/>
              <a:t>, </a:t>
            </a:r>
            <a:r>
              <a:rPr lang="ru-RU" sz="1600" dirty="0" err="1"/>
              <a:t>Wilo</a:t>
            </a:r>
            <a:r>
              <a:rPr lang="ru-RU" sz="1600" dirty="0"/>
              <a:t>, </a:t>
            </a:r>
            <a:r>
              <a:rPr lang="ru-RU" sz="1600" dirty="0" err="1"/>
              <a:t>Tuchenhagen</a:t>
            </a:r>
            <a:r>
              <a:rPr lang="ru-RU" sz="1600" dirty="0"/>
              <a:t>, </a:t>
            </a:r>
            <a:r>
              <a:rPr lang="ru-RU" sz="1600" dirty="0" err="1"/>
              <a:t>Alfa</a:t>
            </a:r>
            <a:r>
              <a:rPr lang="ru-RU" sz="1600" dirty="0"/>
              <a:t> </a:t>
            </a:r>
            <a:r>
              <a:rPr lang="ru-RU" sz="1600" dirty="0" err="1"/>
              <a:t>Laval</a:t>
            </a:r>
            <a:r>
              <a:rPr lang="ru-RU" sz="1600" dirty="0"/>
              <a:t>, APV, </a:t>
            </a:r>
            <a:r>
              <a:rPr lang="ru-RU" sz="1600" dirty="0" err="1"/>
              <a:t>Fristam</a:t>
            </a:r>
            <a:r>
              <a:rPr lang="ru-RU" sz="1600" dirty="0"/>
              <a:t> и т.д. </a:t>
            </a:r>
            <a:r>
              <a:rPr lang="ru-RU" sz="1600" dirty="0" smtClean="0"/>
              <a:t>Являющихся альтернативой таких производителей как </a:t>
            </a:r>
            <a:r>
              <a:rPr lang="en-US" sz="1600" dirty="0" err="1" smtClean="0"/>
              <a:t>Aesseal</a:t>
            </a:r>
            <a:r>
              <a:rPr lang="en-US" sz="1600" dirty="0" smtClean="0"/>
              <a:t>, Burgmann, John Crane, </a:t>
            </a:r>
            <a:r>
              <a:rPr lang="en-US" sz="1600" dirty="0" err="1" smtClean="0"/>
              <a:t>Roten</a:t>
            </a:r>
            <a:r>
              <a:rPr lang="ru-RU" sz="1600" dirty="0"/>
              <a:t>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Наши </a:t>
            </a:r>
            <a:r>
              <a:rPr lang="ru-RU" sz="1600" dirty="0"/>
              <a:t>специалисты подбирают торцевые уплотнения под любые условия работы насоса, в том числе и для агрессивных сред.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4100" y="3933056"/>
            <a:ext cx="74222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Приобретая </a:t>
            </a:r>
            <a:r>
              <a:rPr lang="ru-RU" sz="1600" dirty="0"/>
              <a:t>у нас торцевые уплотнения </a:t>
            </a:r>
            <a:r>
              <a:rPr lang="ru-RU" sz="1600" dirty="0" smtClean="0"/>
              <a:t>вы </a:t>
            </a:r>
            <a:r>
              <a:rPr lang="ru-RU" sz="1600" dirty="0"/>
              <a:t>получаете</a:t>
            </a:r>
            <a:r>
              <a:rPr lang="ru-RU" sz="1600" dirty="0" smtClean="0"/>
              <a:t>: </a:t>
            </a:r>
          </a:p>
          <a:p>
            <a:endParaRPr lang="ru-RU" sz="16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Стабильную работу оборудования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Исключение </a:t>
            </a:r>
            <a:r>
              <a:rPr lang="ru-RU" sz="1600" dirty="0"/>
              <a:t>аварийных </a:t>
            </a:r>
            <a:r>
              <a:rPr lang="ru-RU" sz="1600" dirty="0" smtClean="0"/>
              <a:t>остановок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Снижение </a:t>
            </a:r>
            <a:r>
              <a:rPr lang="ru-RU" sz="1600" dirty="0"/>
              <a:t>потерь по </a:t>
            </a:r>
            <a:r>
              <a:rPr lang="ru-RU" sz="1600" dirty="0" smtClean="0"/>
              <a:t>продукту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Снижение </a:t>
            </a:r>
            <a:r>
              <a:rPr lang="ru-RU" sz="1600" dirty="0"/>
              <a:t>затрат на ремонт </a:t>
            </a:r>
            <a:r>
              <a:rPr lang="ru-RU" sz="1600" dirty="0" smtClean="0"/>
              <a:t>оборудования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Надежного </a:t>
            </a:r>
            <a:r>
              <a:rPr lang="ru-RU" sz="1600" dirty="0"/>
              <a:t>и универсального </a:t>
            </a:r>
            <a:r>
              <a:rPr lang="ru-RU" sz="1600" dirty="0" smtClean="0"/>
              <a:t>поставщика</a:t>
            </a: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Оперативное </a:t>
            </a:r>
            <a:r>
              <a:rPr lang="ru-RU" sz="1600" dirty="0"/>
              <a:t>решение вопросов, благодаря </a:t>
            </a:r>
            <a:r>
              <a:rPr lang="ru-RU" sz="1600" dirty="0" smtClean="0"/>
              <a:t>минимальным </a:t>
            </a:r>
            <a:r>
              <a:rPr lang="ru-RU" sz="1600" dirty="0"/>
              <a:t>срокам </a:t>
            </a:r>
            <a:r>
              <a:rPr lang="ru-RU" sz="1600" dirty="0" smtClean="0"/>
              <a:t>поставок</a:t>
            </a:r>
            <a:endParaRPr lang="ru-RU" sz="1600" dirty="0"/>
          </a:p>
          <a:p>
            <a:pPr marL="342900" indent="-342900">
              <a:buAutoNum type="arabicParenR"/>
            </a:pP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79588" y="6271200"/>
            <a:ext cx="494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*Более подробную информацию вы найдете на нашем сайте:</a:t>
            </a:r>
            <a:endParaRPr lang="ru-RU" sz="1400" i="1" dirty="0"/>
          </a:p>
        </p:txBody>
      </p:sp>
      <p:pic>
        <p:nvPicPr>
          <p:cNvPr id="1026" name="Picture 2" descr="D:\Загрузки\Новая папка (2)\im64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29" y="1268760"/>
            <a:ext cx="3665525" cy="2432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2" name="Picture 2" descr="D:\Загрузки\Новая папка (2)\12919805154d01ef305865a,470x227,zo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575" y="4000667"/>
            <a:ext cx="2983923" cy="1588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Прямоугольник 9"/>
          <p:cNvSpPr/>
          <p:nvPr/>
        </p:nvSpPr>
        <p:spPr>
          <a:xfrm>
            <a:off x="5940152" y="616320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Footlight MT Light" panose="0204060206030A020304" pitchFamily="18" charset="0"/>
              </a:rPr>
              <a:t>www.a</a:t>
            </a:r>
            <a:r>
              <a:rPr lang="en-US" sz="2400" dirty="0">
                <a:latin typeface="Footlight MT Light" panose="0204060206030A020304" pitchFamily="18" charset="0"/>
              </a:rPr>
              <a:t>vtoko</a:t>
            </a:r>
            <a:r>
              <a:rPr lang="en-US" sz="2400" dirty="0" smtClean="0">
                <a:latin typeface="Footlight MT Light" panose="0204060206030A020304" pitchFamily="18" charset="0"/>
              </a:rPr>
              <a:t>mtg.com</a:t>
            </a:r>
            <a:endParaRPr lang="ru-RU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211">
        <p14:gallery dir="l"/>
      </p:transition>
    </mc:Choice>
    <mc:Fallback xmlns="">
      <p:transition spd="slow" advTm="112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7"/>
          <p:cNvSpPr txBox="1">
            <a:spLocks noGrp="1"/>
          </p:cNvSpPr>
          <p:nvPr>
            <p:ph type="ctrTitle"/>
          </p:nvPr>
        </p:nvSpPr>
        <p:spPr>
          <a:xfrm>
            <a:off x="323528" y="548680"/>
            <a:ext cx="5760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Ротационные соединения</a:t>
            </a:r>
            <a:endParaRPr lang="ru-RU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55976" y="980728"/>
            <a:ext cx="43550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Группа </a:t>
            </a:r>
            <a:r>
              <a:rPr lang="ru-RU" sz="1600" dirty="0"/>
              <a:t>компаний «</a:t>
            </a:r>
            <a:r>
              <a:rPr lang="ru-RU" sz="1600" dirty="0" err="1"/>
              <a:t>АвтокомТехнолоджи</a:t>
            </a:r>
            <a:r>
              <a:rPr lang="ru-RU" sz="1600" dirty="0"/>
              <a:t>» готова предложить Вам альтернативу таких производителей ротационных соединений как DEUBLIN, MAIER, ROTOFLUX, DUFF NORTON, KADANT JOHNSON, JOHNSON FLUITEN, не уступающую по качеству </a:t>
            </a:r>
            <a:r>
              <a:rPr lang="ru-RU" sz="1600" dirty="0" smtClean="0"/>
              <a:t>оригиналу</a:t>
            </a:r>
            <a:r>
              <a:rPr lang="en-US" sz="1600" dirty="0" smtClean="0"/>
              <a:t>,</a:t>
            </a:r>
            <a:r>
              <a:rPr lang="ru-RU" sz="1600" dirty="0" smtClean="0"/>
              <a:t> </a:t>
            </a:r>
            <a:r>
              <a:rPr lang="ru-RU" sz="1600" dirty="0"/>
              <a:t>по более выгодной цене, а также возможность изготовления по образцам и чертежам стандартных и нестандартных ротационных </a:t>
            </a:r>
            <a:r>
              <a:rPr lang="ru-RU" sz="1600" dirty="0" smtClean="0"/>
              <a:t>соединений</a:t>
            </a:r>
            <a:r>
              <a:rPr lang="en-US" sz="1600" dirty="0" smtClean="0"/>
              <a:t>. </a:t>
            </a:r>
            <a:r>
              <a:rPr lang="ru-RU" sz="1600" dirty="0" smtClean="0"/>
              <a:t>Мы предлагаем ротационные соединения европейского производителя </a:t>
            </a:r>
            <a:r>
              <a:rPr lang="en-US" sz="1600" dirty="0" err="1" smtClean="0"/>
              <a:t>Kroma</a:t>
            </a:r>
            <a:r>
              <a:rPr lang="en-US" sz="1600" dirty="0" smtClean="0"/>
              <a:t> Ltd.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4100" y="4005064"/>
            <a:ext cx="80703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Для специальных условий работы оборудования предлагаются новые современные материалы, используя передовые технологии, дорабатываются технические и метрические параметры, что позволяет увеличить срок эксплуатации ротационного соединения и уменьшить затраты на ремонт оборудования.</a:t>
            </a:r>
          </a:p>
          <a:p>
            <a:r>
              <a:rPr lang="ru-RU" sz="1600" dirty="0"/>
              <a:t>Совместно с заказчиками прорабатываются условия и возможность организации консигнационных складов, тем самым фиксируя цены на определенный период и имея постоянный запас необходимых позиций.</a:t>
            </a:r>
          </a:p>
          <a:p>
            <a:r>
              <a:rPr lang="ru-RU" sz="1600" dirty="0"/>
              <a:t>Благодаря слаженной работе нашей команды заказчик может быть полностью уверен в качестве поставляемой продукции и сроках исполнения всех обязательств.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05" y="1069803"/>
            <a:ext cx="1728192" cy="2228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97" y="1385395"/>
            <a:ext cx="2294194" cy="1596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720753"/>
            <a:ext cx="2315479" cy="1154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579600" y="6271200"/>
            <a:ext cx="494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*Более подробную информацию вы найдете на нашем сайте:</a:t>
            </a:r>
            <a:endParaRPr lang="ru-RU" sz="1400" i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940000" y="616320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Footlight MT Light" panose="0204060206030A020304" pitchFamily="18" charset="0"/>
              </a:rPr>
              <a:t>www.a</a:t>
            </a:r>
            <a:r>
              <a:rPr lang="en-US" sz="2400" dirty="0">
                <a:latin typeface="Footlight MT Light" panose="0204060206030A020304" pitchFamily="18" charset="0"/>
              </a:rPr>
              <a:t>vtoko</a:t>
            </a:r>
            <a:r>
              <a:rPr lang="en-US" sz="2400" dirty="0" smtClean="0">
                <a:latin typeface="Footlight MT Light" panose="0204060206030A020304" pitchFamily="18" charset="0"/>
              </a:rPr>
              <a:t>mtg.com</a:t>
            </a:r>
            <a:endParaRPr lang="ru-RU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63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211">
        <p14:gallery dir="l"/>
      </p:transition>
    </mc:Choice>
    <mc:Fallback xmlns="">
      <p:transition spd="slow" advTm="112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549" y="2391143"/>
            <a:ext cx="2282395" cy="1434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58" y="862080"/>
            <a:ext cx="1701995" cy="1507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07" y="886127"/>
            <a:ext cx="1978561" cy="1483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58" y="2391143"/>
            <a:ext cx="1558883" cy="1169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261759" y="476672"/>
            <a:ext cx="4839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Патронные уплотнения</a:t>
            </a:r>
            <a:endParaRPr lang="ru-RU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600" y="6271200"/>
            <a:ext cx="494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*Более подробную информацию вы найдете на нашем сайте:</a:t>
            </a:r>
            <a:endParaRPr lang="ru-RU" sz="1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33159" y="4007033"/>
            <a:ext cx="4839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Графитовые изделия</a:t>
            </a:r>
            <a:endParaRPr lang="ru-RU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 descr="D:\Загрузки\Новая папка (2)\8ed8e3a70fccd9c814a91bc4659eccf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59" y="4386461"/>
            <a:ext cx="2459495" cy="1023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D:\Загрузки\Новая папка (2)\452f83838c79335c7e8fba5835aac1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949" y="4369598"/>
            <a:ext cx="1333319" cy="1598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8" name="Прямоугольник 17"/>
          <p:cNvSpPr/>
          <p:nvPr/>
        </p:nvSpPr>
        <p:spPr>
          <a:xfrm>
            <a:off x="5940000" y="616320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Footlight MT Light" panose="0204060206030A020304" pitchFamily="18" charset="0"/>
              </a:rPr>
              <a:t>www.a</a:t>
            </a:r>
            <a:r>
              <a:rPr lang="en-US" sz="2400" dirty="0">
                <a:latin typeface="Footlight MT Light" panose="0204060206030A020304" pitchFamily="18" charset="0"/>
              </a:rPr>
              <a:t>vtoko</a:t>
            </a:r>
            <a:r>
              <a:rPr lang="en-US" sz="2400" dirty="0" smtClean="0">
                <a:latin typeface="Footlight MT Light" panose="0204060206030A020304" pitchFamily="18" charset="0"/>
              </a:rPr>
              <a:t>mtg.com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67943" y="744149"/>
            <a:ext cx="493456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Группа компаний «</a:t>
            </a:r>
            <a:r>
              <a:rPr lang="ru-RU" dirty="0" err="1"/>
              <a:t>АвтокомТехнолоджи</a:t>
            </a:r>
            <a:r>
              <a:rPr lang="ru-RU" dirty="0"/>
              <a:t>»  предлагает современные патронные уплотнения вращающихся валов насосов работающих в тяжелых условиях.</a:t>
            </a:r>
          </a:p>
          <a:p>
            <a:r>
              <a:rPr lang="ru-RU" dirty="0"/>
              <a:t>Патронные уплотнения производства </a:t>
            </a:r>
            <a:r>
              <a:rPr lang="ru-RU" dirty="0" err="1"/>
              <a:t>Kroma</a:t>
            </a:r>
            <a:r>
              <a:rPr lang="ru-RU" dirty="0"/>
              <a:t> являются компактным узлом, который обеспечивает его удобную замену и исключает возможность появления ошибки при сборке. Конструкция данного типа уплотнения допускает большие осевые сдвиги, а гидравлическая разгрузка обеспечивает его применение при больших рабочих давлениях</a:t>
            </a:r>
            <a:r>
              <a:rPr lang="ru-RU" dirty="0" smtClean="0"/>
              <a:t>.</a:t>
            </a:r>
          </a:p>
          <a:p>
            <a:r>
              <a:rPr lang="ru-RU" dirty="0"/>
              <a:t>Наша Компания </a:t>
            </a:r>
            <a:r>
              <a:rPr lang="ru-RU" dirty="0" smtClean="0"/>
              <a:t>предлагает сервисное </a:t>
            </a:r>
            <a:r>
              <a:rPr lang="ru-RU" dirty="0"/>
              <a:t>обслуживание и ремонт </a:t>
            </a:r>
            <a:r>
              <a:rPr lang="ru-RU" dirty="0" smtClean="0"/>
              <a:t>поставляемых </a:t>
            </a:r>
            <a:r>
              <a:rPr lang="ru-RU" dirty="0"/>
              <a:t>патронных уплотнений </a:t>
            </a:r>
            <a:r>
              <a:rPr lang="ru-RU" dirty="0" err="1"/>
              <a:t>Kroma</a:t>
            </a:r>
            <a:r>
              <a:rPr lang="ru-RU" dirty="0"/>
              <a:t>. Производимые уплотнения отвечают всем </a:t>
            </a:r>
            <a:r>
              <a:rPr lang="ru-RU" dirty="0" smtClean="0"/>
              <a:t>стандартам </a:t>
            </a:r>
            <a:r>
              <a:rPr lang="ru-RU" dirty="0"/>
              <a:t>DIN 24960, EN 12756 и API 682/ISO 21049.</a:t>
            </a:r>
          </a:p>
        </p:txBody>
      </p:sp>
    </p:spTree>
    <p:extLst>
      <p:ext uri="{BB962C8B-B14F-4D97-AF65-F5344CB8AC3E}">
        <p14:creationId xmlns:p14="http://schemas.microsoft.com/office/powerpoint/2010/main" val="351158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47">
        <p14:gallery dir="l"/>
      </p:transition>
    </mc:Choice>
    <mc:Fallback xmlns="">
      <p:transition spd="slow" advTm="108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5691" y="439771"/>
            <a:ext cx="4839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prstClr val="white">
                    <a:lumMod val="95000"/>
                  </a:prstClr>
                </a:solidFill>
              </a:rPr>
              <a:t>Конвейера и комплектующие</a:t>
            </a:r>
            <a:endParaRPr lang="ru-RU" sz="200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600" y="6271200"/>
            <a:ext cx="494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solidFill>
                  <a:prstClr val="black"/>
                </a:solidFill>
              </a:rPr>
              <a:t>*Более подробную информацию вы найдете на нашем сайте:</a:t>
            </a:r>
            <a:endParaRPr lang="ru-RU" sz="1400" i="1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0000" y="6163200"/>
            <a:ext cx="284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Footlight MT Light" panose="0204060206030A020304" pitchFamily="18" charset="0"/>
              </a:rPr>
              <a:t>www.a</a:t>
            </a:r>
            <a:r>
              <a:rPr lang="en-US" sz="2400" dirty="0">
                <a:solidFill>
                  <a:prstClr val="black"/>
                </a:solidFill>
                <a:latin typeface="Footlight MT Light" panose="0204060206030A020304" pitchFamily="18" charset="0"/>
              </a:rPr>
              <a:t>vtoko</a:t>
            </a:r>
            <a:r>
              <a:rPr lang="en-US" sz="2400" dirty="0" smtClean="0">
                <a:solidFill>
                  <a:prstClr val="black"/>
                </a:solidFill>
                <a:latin typeface="Footlight MT Light" panose="0204060206030A020304" pitchFamily="18" charset="0"/>
              </a:rPr>
              <a:t>mtg.com</a:t>
            </a:r>
            <a:endParaRPr lang="ru-RU" sz="24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1759" y="744149"/>
            <a:ext cx="87407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Группа компаний «</a:t>
            </a:r>
            <a:r>
              <a:rPr lang="ru-RU" dirty="0" err="1">
                <a:solidFill>
                  <a:prstClr val="black"/>
                </a:solidFill>
              </a:rPr>
              <a:t>АвтокомТехнолоджи</a:t>
            </a:r>
            <a:r>
              <a:rPr lang="ru-RU" dirty="0">
                <a:solidFill>
                  <a:prstClr val="black"/>
                </a:solidFill>
              </a:rPr>
              <a:t>» представляет на Российском рынке пищевой индустрии конвейеры и конвейерные </a:t>
            </a:r>
            <a:r>
              <a:rPr lang="ru-RU" dirty="0" smtClean="0">
                <a:solidFill>
                  <a:prstClr val="black"/>
                </a:solidFill>
              </a:rPr>
              <a:t>комплектующие </a:t>
            </a:r>
            <a:r>
              <a:rPr lang="ru-RU" dirty="0">
                <a:solidFill>
                  <a:prstClr val="black"/>
                </a:solidFill>
              </a:rPr>
              <a:t>турецкого производства: с использованием качественного экологически чистого сырья, с широким диапазоном температур, имеющим Сертификат с пищевым допуском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45691" y="2182093"/>
            <a:ext cx="46863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Мы предлагаем: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prstClr val="black"/>
                </a:solidFill>
              </a:rPr>
              <a:t>модульные ленты</a:t>
            </a:r>
            <a:endParaRPr lang="ru-RU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prstClr val="black"/>
                </a:solidFill>
              </a:rPr>
              <a:t>ножки</a:t>
            </a:r>
            <a:r>
              <a:rPr lang="ru-RU" dirty="0">
                <a:solidFill>
                  <a:prstClr val="black"/>
                </a:solidFill>
              </a:rPr>
              <a:t>, комплектующие изделия для </a:t>
            </a:r>
            <a:r>
              <a:rPr lang="ru-RU" dirty="0" smtClean="0">
                <a:solidFill>
                  <a:prstClr val="black"/>
                </a:solidFill>
              </a:rPr>
              <a:t>конвейеров</a:t>
            </a:r>
            <a:endParaRPr lang="ru-RU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prstClr val="black"/>
                </a:solidFill>
              </a:rPr>
              <a:t>алюминиевые профиля</a:t>
            </a:r>
            <a:endParaRPr lang="ru-RU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prstClr val="black"/>
                </a:solidFill>
              </a:rPr>
              <a:t>фрикционные </a:t>
            </a:r>
            <a:r>
              <a:rPr lang="ru-RU" dirty="0">
                <a:solidFill>
                  <a:prstClr val="black"/>
                </a:solidFill>
              </a:rPr>
              <a:t>ленты и роликовые </a:t>
            </a:r>
            <a:r>
              <a:rPr lang="ru-RU" dirty="0" smtClean="0">
                <a:solidFill>
                  <a:prstClr val="black"/>
                </a:solidFill>
              </a:rPr>
              <a:t>шины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5691" y="4221088"/>
            <a:ext cx="86467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ассортименте широкий выбор лент с различной открытостью и структурой поверхности, с поперечными профилями различной высоты, с продольными бортами и фрикционными накладками, горизонтальные и поворотные. Большинство лент любой пользователь сможет демонтировать и собрать самостоятельно. Также возможна сборка и установка конвейеров «под ключ».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35" y="2025642"/>
            <a:ext cx="1362885" cy="1049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90" y="3146234"/>
            <a:ext cx="1074853" cy="1074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691" y="3203336"/>
            <a:ext cx="1490730" cy="1015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70" y="2021422"/>
            <a:ext cx="1021722" cy="1113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13" y="2082526"/>
            <a:ext cx="1312248" cy="1002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7" y="3148106"/>
            <a:ext cx="1059897" cy="1072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0282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47">
        <p14:gallery dir="l"/>
      </p:transition>
    </mc:Choice>
    <mc:Fallback xmlns="">
      <p:transition spd="slow" advTm="108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2867</TotalTime>
  <Words>1729</Words>
  <Application>Microsoft Office PowerPoint</Application>
  <PresentationFormat>Экран (4:3)</PresentationFormat>
  <Paragraphs>153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Ротационные соединения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Юлия</cp:lastModifiedBy>
  <cp:revision>183</cp:revision>
  <cp:lastPrinted>2016-04-28T11:15:25Z</cp:lastPrinted>
  <dcterms:created xsi:type="dcterms:W3CDTF">2015-05-05T10:16:11Z</dcterms:created>
  <dcterms:modified xsi:type="dcterms:W3CDTF">2017-03-17T07:47:32Z</dcterms:modified>
</cp:coreProperties>
</file>